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512FF6F-4771-431E-9525-378175CFB606}">
  <a:tblStyle styleId="{9512FF6F-4771-431E-9525-378175CFB60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summermmersion@girlswhocode.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svH7HX9hOqunycFJk4ZP0f5N5sqzEBfEppfn4VfOX98/edit"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Welcome back from lunch everyone! For the next hour we will be talking about our escalation process, which in short is how you’ll resolve any conflicts or other situations in your classroom.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Great job! You all named pretty much all the main stakeholders. The diagram on the screen is a combination communication flowchart and heatmap.</a:t>
            </a:r>
          </a:p>
          <a:p>
            <a:pPr lvl="0">
              <a:spcBef>
                <a:spcPts val="0"/>
              </a:spcBef>
              <a:buNone/>
            </a:pPr>
            <a:r>
              <a:t/>
            </a:r>
            <a:endParaRPr/>
          </a:p>
          <a:p>
            <a:pPr lvl="0" rtl="0">
              <a:spcBef>
                <a:spcPts val="0"/>
              </a:spcBef>
              <a:buNone/>
            </a:pPr>
            <a:r>
              <a:rPr lang="en"/>
              <a:t>The darker the color, the more frequent and direct your interactions will be. Those four blocks in the middle are your main support system. For the extremes of the chart, families and GWC Central, you’ll mostly be put in contact through other folks. I’m going to skip the next three slides which contain a bit more detail about how you’ll interact with each of these folks, but please take time after this session to read through so you understand the expectations everyone has of each other.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want to take a minute to go through the headline of the relationship you’ll have with each of these people. </a:t>
            </a:r>
          </a:p>
          <a:p>
            <a:pPr lvl="0">
              <a:spcBef>
                <a:spcPts val="0"/>
              </a:spcBef>
              <a:buNone/>
            </a:pPr>
            <a:r>
              <a:t/>
            </a:r>
            <a:endParaRPr/>
          </a:p>
          <a:p>
            <a:pPr lvl="0">
              <a:spcBef>
                <a:spcPts val="0"/>
              </a:spcBef>
              <a:buNone/>
            </a:pPr>
            <a:r>
              <a:rPr lang="en"/>
              <a:t>Teachers and TAs: you are each other’s primary source of support. Every team finds their own groove in terms of dividing responsibilities, but teachers, we look to you take ownership of ensuring all team members are actively participating. We have you here (ideally) with your team members so you can start forming bonds and figuring out how you work best together!</a:t>
            </a:r>
          </a:p>
          <a:p>
            <a:pPr lvl="0">
              <a:spcBef>
                <a:spcPts val="0"/>
              </a:spcBef>
              <a:buNone/>
            </a:pPr>
            <a:r>
              <a:t/>
            </a:r>
            <a:endParaRPr/>
          </a:p>
          <a:p>
            <a:pPr lvl="0" rtl="0">
              <a:spcBef>
                <a:spcPts val="0"/>
              </a:spcBef>
              <a:buNone/>
            </a:pPr>
            <a:r>
              <a:rPr lang="en"/>
              <a:t>Students: An important note about students: while you are the ultimate stewards of the culture in your classroom, part of your job is giving students ownership over the environment they are in all summer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Site Leads are your main source of support all summer. They’ll visit you at least once a week and will be providing feedback and coaching so you can improve upon the skills that you learn at this training. This summer is also a learning process for you! And I can’t say enough: when in doubt, call your Site Lead.</a:t>
            </a:r>
          </a:p>
          <a:p>
            <a:pPr lvl="0">
              <a:spcBef>
                <a:spcPts val="0"/>
              </a:spcBef>
              <a:buNone/>
            </a:pPr>
            <a:r>
              <a:t/>
            </a:r>
            <a:endParaRPr/>
          </a:p>
          <a:p>
            <a:pPr lvl="0">
              <a:spcBef>
                <a:spcPts val="0"/>
              </a:spcBef>
              <a:buNone/>
            </a:pPr>
            <a:r>
              <a:rPr lang="en"/>
              <a:t>Your interaction with your Partner Point of Contact will vary, but they are usually around once or twice a week. You should primarily reach out to them only about facility issues (like wifi, security badges, lunch, etc.) - please keep in mind that they have full time jobs that are NOT Girls Who Code. They’ve taken a significant amount of time setting up your classroom and are SO excited to have you there.</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member of the teams represented here will stop by your classroom at least once this summer. This will be mainly to check in and get to know your class. We can’t wait to see you all in action!</a:t>
            </a:r>
          </a:p>
          <a:p>
            <a:pPr lvl="0">
              <a:spcBef>
                <a:spcPts val="0"/>
              </a:spcBef>
              <a:buNone/>
            </a:pPr>
            <a:r>
              <a:t/>
            </a:r>
            <a:endParaRPr/>
          </a:p>
          <a:p>
            <a:pPr lvl="0">
              <a:spcBef>
                <a:spcPts val="0"/>
              </a:spcBef>
              <a:buNone/>
            </a:pPr>
            <a:r>
              <a:rPr lang="en"/>
              <a:t>You’ll primarily interact with your students’ families during Week 0 at Meet &amp; Greet and at the end of summer Graduation events. Please provide them your Girls Who Code email so they can keep you informed of any absences and reach out with logistical questions. We discourage you from giving them your direct cell number - if they have any questions you can’t answer, direct them to </a:t>
            </a:r>
            <a:r>
              <a:rPr lang="en" u="sng">
                <a:solidFill>
                  <a:schemeClr val="hlink"/>
                </a:solidFill>
                <a:hlinkClick r:id="rId2"/>
              </a:rPr>
              <a:t>summermmersion@girlswhocode.com</a:t>
            </a:r>
          </a:p>
          <a:p>
            <a:pPr lvl="0">
              <a:spcBef>
                <a:spcPts val="0"/>
              </a:spcBef>
              <a:buNone/>
            </a:pPr>
            <a:r>
              <a:t/>
            </a:r>
            <a:endParaRPr/>
          </a:p>
          <a:p>
            <a:pPr lvl="0" rtl="0">
              <a:spcBef>
                <a:spcPts val="0"/>
              </a:spcBef>
              <a:buNone/>
            </a:pPr>
            <a:r>
              <a:rPr lang="en"/>
              <a:t>Any question about how you’ll interact with any of these folks?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Revisiting our agenda: We’ve talk about the classroom stakeholders you’ll meet this summer. Now I’d like to cover some highlights from the teacher handbook.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time for another cold call. Take 30 seconds to think back to the Teacher Handbook or open it right now. What are 1the main policies covered in that document?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are what we consider the primary policies in the handbook. We do not expect you to memorize this, but you should read through all of these policies between now and Week 0 and plan to use it as a reference throughout the summer. We at Girls Who Code Central consider this a living document so while we won’t be making any big, sweeping changes, we may add details or resources that we believe will be useful for all teaching staff.</a:t>
            </a:r>
          </a:p>
          <a:p>
            <a:pPr lvl="0">
              <a:spcBef>
                <a:spcPts val="0"/>
              </a:spcBef>
              <a:buNone/>
            </a:pPr>
            <a:r>
              <a:t/>
            </a:r>
            <a:endParaRPr/>
          </a:p>
          <a:p>
            <a:pPr lvl="0" rtl="0">
              <a:spcBef>
                <a:spcPts val="0"/>
              </a:spcBef>
              <a:buNone/>
            </a:pPr>
            <a:r>
              <a:rPr lang="en"/>
              <a:t>I want to call out a few of these key policies.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These are what we consider the primary policies in the handbook. We do not expect you to memorize this, but you should read through all of these policies between now and Week 0 and plan to use it as a reference throughout the summer. We at Girls Who Code Central consider this a living document so while we won’t be making any big, sweeping changes, we may add details or resources that we believe will be useful for all teaching staff.</a:t>
            </a:r>
          </a:p>
          <a:p>
            <a:pPr lvl="0" rtl="0">
              <a:spcBef>
                <a:spcPts val="0"/>
              </a:spcBef>
              <a:buNone/>
            </a:pPr>
            <a:r>
              <a:t/>
            </a:r>
            <a:endParaRPr/>
          </a:p>
          <a:p>
            <a:pPr lvl="0" rtl="0">
              <a:spcBef>
                <a:spcPts val="0"/>
              </a:spcBef>
              <a:buNone/>
            </a:pPr>
            <a:r>
              <a:rPr lang="en"/>
              <a:t>I want to call out a few of these key policies.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policy I want to cover is attendance. This is important to us from a liability standpoint so please select one member of your teaching team to submit attendance in Canvas by 10am every single day of the program. Your Site Lead will be checking by 10:30.</a:t>
            </a:r>
          </a:p>
          <a:p>
            <a:pPr lvl="0">
              <a:spcBef>
                <a:spcPts val="0"/>
              </a:spcBef>
              <a:buNone/>
            </a:pPr>
            <a:r>
              <a:t/>
            </a:r>
            <a:endParaRPr/>
          </a:p>
          <a:p>
            <a:pPr lvl="0">
              <a:spcBef>
                <a:spcPts val="0"/>
              </a:spcBef>
              <a:buNone/>
            </a:pPr>
            <a:r>
              <a:rPr lang="en"/>
              <a:t>The attendance policy is especially critical for the first six days of the program, because that is when we will be pulling up students from the waitlist if we learn that a selected girl can no longer participate. It’s really disappointing for us to not give every student possible the opportunity to participate in SIP and our partners are also disappointed because they have made a significant investment with the expectation they would have 20 students, so please prioritize this every single day.</a:t>
            </a:r>
          </a:p>
          <a:p>
            <a:pPr lvl="0">
              <a:spcBef>
                <a:spcPts val="0"/>
              </a:spcBef>
              <a:buNone/>
            </a:pPr>
            <a:r>
              <a:t/>
            </a:r>
            <a:endParaRPr/>
          </a:p>
          <a:p>
            <a:pPr lvl="0">
              <a:spcBef>
                <a:spcPts val="0"/>
              </a:spcBef>
              <a:buNone/>
            </a:pPr>
            <a:r>
              <a:rPr lang="en"/>
              <a:t>We tell students and families we prefer written notification of absences, although verbal is OK.. If there is ever an unexpected absence, let your Site Lead know and they will handle follow up so you don’t have to spend your morning calling folks. </a:t>
            </a:r>
          </a:p>
          <a:p>
            <a:pPr lvl="0">
              <a:spcBef>
                <a:spcPts val="0"/>
              </a:spcBef>
              <a:buNone/>
            </a:pPr>
            <a:r>
              <a:t/>
            </a:r>
            <a:endParaRPr/>
          </a:p>
          <a:p>
            <a:pPr lvl="0" rtl="0">
              <a:spcBef>
                <a:spcPts val="0"/>
              </a:spcBef>
              <a:buNone/>
            </a:pPr>
            <a:r>
              <a:rPr lang="en"/>
              <a:t>One note that is a slight shift from previous years: Girls Who Code will not remove a student from the program due to absences. We strongly discourage missing more than two days but things always happen.. Dismissing a student mid summer only disadvantages that girl, it does not give the opportunity to someone else, since we freeze rosters on Day 6 of the program. We know this can be a challenge from a teaching perspective, so Eric and I are committed to supporting you should this become an issue in your classroom. In return we ask that you never suggest to a student that they are about to be kicked out of the program and that you never give up on them as long as they are committed to being there and catching up.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Next up is engagement opportunities. This is the term we use to encompass field trips, speakers, and workshops. Some are planned by your host/partners and some are planned by Girls Who Code central. All engagement opportunities will be scheduled by May 15 and you’ll receive a spreadsheet during Week 0 with your classroom’s events, so make sure you do a full review then and continue to check it regularly throughout the summer in case of changes (which we hope are minimal).</a:t>
            </a:r>
          </a:p>
          <a:p>
            <a:pPr lvl="0">
              <a:spcBef>
                <a:spcPts val="0"/>
              </a:spcBef>
              <a:buNone/>
            </a:pPr>
            <a:r>
              <a:t/>
            </a:r>
            <a:endParaRPr/>
          </a:p>
          <a:p>
            <a:pPr lvl="0">
              <a:spcBef>
                <a:spcPts val="0"/>
              </a:spcBef>
              <a:buNone/>
            </a:pPr>
            <a:r>
              <a:rPr lang="en"/>
              <a:t>Make sure you prep your girls before each events, send a thank you when appropriate, and always fill out the feedback survey after every single engagement op.</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I will mostly be talking this session but feel free to interrupt me with questions, I want this to be a discussion. We do have an activity for the end of the session so hang in there with me for the first 45 minutes.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time for another cold call. All of our speakers are volunteers, even if they normally get paid for speaking ops outside our program. They do this because they are so excited to meet and interact with our girls so they are really looking forward to having a rich, interactive Q&amp;A more than anything in their speech. </a:t>
            </a:r>
          </a:p>
          <a:p>
            <a:pPr lvl="0">
              <a:spcBef>
                <a:spcPts val="0"/>
              </a:spcBef>
              <a:buNone/>
            </a:pPr>
            <a:r>
              <a:t/>
            </a:r>
            <a:endParaRPr/>
          </a:p>
          <a:p>
            <a:pPr lvl="0">
              <a:spcBef>
                <a:spcPts val="0"/>
              </a:spcBef>
              <a:buNone/>
            </a:pPr>
            <a:r>
              <a:rPr lang="en"/>
              <a:t>So, how might you prepare your students for Q&amp;A with a speaker? And how can you encourage them to share the floor?</a:t>
            </a:r>
          </a:p>
          <a:p>
            <a:pPr lvl="0">
              <a:spcBef>
                <a:spcPts val="0"/>
              </a:spcBef>
              <a:buNone/>
            </a:pPr>
            <a:r>
              <a:t/>
            </a:r>
            <a:endParaRPr/>
          </a:p>
          <a:p>
            <a:pPr lvl="0" rtl="0">
              <a:spcBef>
                <a:spcPts val="0"/>
              </a:spcBef>
              <a:buNone/>
            </a:pPr>
            <a:r>
              <a:rPr lang="en"/>
              <a:t>The important thing to remember is someone in the back of the room has a question that they might be a little shy about asking - and they won’t get to ask it if you only call on raised hands.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last policy I will talk through is something that will not apply to all classrooms, unlike attendance and engagement opportunities.</a:t>
            </a:r>
          </a:p>
          <a:p>
            <a:pPr lvl="0">
              <a:spcBef>
                <a:spcPts val="0"/>
              </a:spcBef>
              <a:buNone/>
            </a:pPr>
            <a:r>
              <a:t/>
            </a:r>
            <a:endParaRPr/>
          </a:p>
          <a:p>
            <a:pPr lvl="0">
              <a:spcBef>
                <a:spcPts val="0"/>
              </a:spcBef>
              <a:buNone/>
            </a:pPr>
            <a:r>
              <a:rPr lang="en"/>
              <a:t>It is rare, but in the past we have had to call for early release or a shelter in place. If you become aware of a situation that would require either of those things, call your Site Lead ASAP. As soon as Girls Who Code Central becomes aware of that situation, we will meet and determine next steps and alert all stakeholders of the procedure for the remainder of the day. </a:t>
            </a:r>
          </a:p>
          <a:p>
            <a:pPr lvl="0">
              <a:spcBef>
                <a:spcPts val="0"/>
              </a:spcBef>
              <a:buNone/>
            </a:pPr>
            <a:r>
              <a:t/>
            </a:r>
            <a:endParaRPr/>
          </a:p>
          <a:p>
            <a:pPr lvl="0">
              <a:spcBef>
                <a:spcPts val="0"/>
              </a:spcBef>
              <a:buNone/>
            </a:pPr>
            <a:r>
              <a:rPr lang="en"/>
              <a:t>Students, their emergency contacts, teaching team, and Site Leads will be informed via text message. Emergency contacts will be asked to contact Site Lead with permission to release students early or acknowledge they received the shelter in place alert. Legally teaching team members are responsible for students until release time or 4pm, whichever is earlier. If the circumstances change that responsibility, we will let you know at the time.</a:t>
            </a:r>
          </a:p>
          <a:p>
            <a:pPr lvl="0">
              <a:spcBef>
                <a:spcPts val="0"/>
              </a:spcBef>
              <a:buNone/>
            </a:pPr>
            <a:r>
              <a:t/>
            </a:r>
            <a:endParaRPr/>
          </a:p>
          <a:p>
            <a:pPr lvl="0" rtl="0">
              <a:spcBef>
                <a:spcPts val="0"/>
              </a:spcBef>
              <a:buNone/>
            </a:pPr>
            <a:r>
              <a:rPr lang="en"/>
              <a:t>Once the situation is deemed safe, GWC will send an “all clear” text with next steps for the following day. Again, this is relatively rare and not always a life-threatening situation. In the Bay Area last year, we became aware that a large protest was going to shut down major highways and parts of the BART system, so we implemented this process to make sure students were able to get home before that happened.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Alright, everyone stretch, shake out, do whatever you need to refocus your attention because we are going to get into slightly murky territory.</a:t>
            </a:r>
          </a:p>
          <a:p>
            <a:pPr lvl="0">
              <a:spcBef>
                <a:spcPts val="0"/>
              </a:spcBef>
              <a:buNone/>
            </a:pPr>
            <a:r>
              <a:t/>
            </a:r>
            <a:endParaRPr/>
          </a:p>
          <a:p>
            <a:pPr lvl="0" rtl="0">
              <a:spcBef>
                <a:spcPts val="0"/>
              </a:spcBef>
              <a:buNone/>
            </a:pPr>
            <a:r>
              <a:rPr lang="en"/>
              <a:t>So far we have discussed pretty standard information; processes you’ll implement routinely throughout the program. The rest of the hour, we’ll now be talking about unpredictable things.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decision making framework still applies here. We want to go into a little more detail on our approach that will help you deescalate situations while protecting your students, yourself, and Girls Who Code. </a:t>
            </a:r>
          </a:p>
          <a:p>
            <a:pPr lvl="0">
              <a:spcBef>
                <a:spcPts val="0"/>
              </a:spcBef>
              <a:buNone/>
            </a:pPr>
            <a:r>
              <a:t/>
            </a:r>
            <a:endParaRPr/>
          </a:p>
          <a:p>
            <a:pPr lvl="0">
              <a:spcBef>
                <a:spcPts val="0"/>
              </a:spcBef>
              <a:buNone/>
            </a:pPr>
            <a:r>
              <a:rPr lang="en"/>
              <a:t>Reiterate our perspective on the girls:</a:t>
            </a:r>
          </a:p>
          <a:p>
            <a:pPr indent="-228600" lvl="0" marL="457200" rtl="0">
              <a:spcBef>
                <a:spcPts val="0"/>
              </a:spcBef>
              <a:buChar char="-"/>
            </a:pPr>
            <a:r>
              <a:rPr lang="en"/>
              <a:t>We 100% believe that every girl should be there</a:t>
            </a:r>
          </a:p>
          <a:p>
            <a:pPr indent="-228600" lvl="0" marL="457200" rtl="0">
              <a:spcBef>
                <a:spcPts val="0"/>
              </a:spcBef>
              <a:buChar char="-"/>
            </a:pPr>
            <a:r>
              <a:rPr lang="en"/>
              <a:t>You may encounter girls that to you are challenging but your job is to support them.</a:t>
            </a:r>
          </a:p>
          <a:p>
            <a:pPr indent="-228600" lvl="0" marL="457200" rtl="0">
              <a:spcBef>
                <a:spcPts val="0"/>
              </a:spcBef>
              <a:buChar char="-"/>
            </a:pPr>
            <a:r>
              <a:rPr lang="en"/>
              <a:t>Escalation, classroom management, all of these things are very fraught. </a:t>
            </a:r>
            <a:r>
              <a:rPr lang="en">
                <a:solidFill>
                  <a:schemeClr val="dk1"/>
                </a:solidFill>
              </a:rPr>
              <a:t>This session is not going to cover our strengths-based approach in its entirety, but this is a broad sense of what we believe. We’ll dive into this more in the D&amp;I sessions</a:t>
            </a:r>
          </a:p>
          <a:p>
            <a:pPr lvl="0" rtl="0">
              <a:spcBef>
                <a:spcPts val="0"/>
              </a:spcBef>
              <a:buNone/>
            </a:pPr>
            <a:r>
              <a:t/>
            </a:r>
            <a:endParaRPr>
              <a:solidFill>
                <a:schemeClr val="dk1"/>
              </a:solidFill>
            </a:endParaRPr>
          </a:p>
          <a:p>
            <a:pPr indent="-292100" lvl="1" marL="914400" rtl="0">
              <a:lnSpc>
                <a:spcPct val="115000"/>
              </a:lnSpc>
              <a:spcBef>
                <a:spcPts val="0"/>
              </a:spcBef>
              <a:buClr>
                <a:schemeClr val="dk1"/>
              </a:buClr>
              <a:buSzPct val="100000"/>
              <a:buFont typeface="Open Sans"/>
              <a:buChar char="○"/>
            </a:pPr>
            <a:r>
              <a:rPr lang="en" sz="1000">
                <a:solidFill>
                  <a:schemeClr val="dk1"/>
                </a:solidFill>
                <a:latin typeface="Open Sans"/>
                <a:ea typeface="Open Sans"/>
                <a:cs typeface="Open Sans"/>
                <a:sym typeface="Open Sans"/>
              </a:rPr>
              <a:t>Every child deserves a new day - if you believe it, you will feel it every day. Anything that happened the day before in that space, if you really feel that it will impact how they learn</a:t>
            </a:r>
          </a:p>
          <a:p>
            <a:pPr indent="-292100" lvl="1" marL="914400" rtl="0">
              <a:lnSpc>
                <a:spcPct val="115000"/>
              </a:lnSpc>
              <a:spcBef>
                <a:spcPts val="0"/>
              </a:spcBef>
              <a:buClr>
                <a:schemeClr val="dk1"/>
              </a:buClr>
              <a:buSzPct val="100000"/>
              <a:buFont typeface="Open Sans"/>
              <a:buChar char="○"/>
            </a:pPr>
            <a:r>
              <a:rPr lang="en" sz="1000">
                <a:solidFill>
                  <a:schemeClr val="dk1"/>
                </a:solidFill>
                <a:latin typeface="Open Sans"/>
                <a:ea typeface="Open Sans"/>
                <a:cs typeface="Open Sans"/>
                <a:sym typeface="Open Sans"/>
              </a:rPr>
              <a:t>Have you ever sent an email or said something you immediately regretted? Imagine how your student might feel. It’s your job to make them NOT feel that way. You can drop that baggage.</a:t>
            </a:r>
          </a:p>
          <a:p>
            <a:pPr indent="-292100" lvl="1" marL="914400" rtl="0">
              <a:lnSpc>
                <a:spcPct val="115000"/>
              </a:lnSpc>
              <a:spcBef>
                <a:spcPts val="0"/>
              </a:spcBef>
              <a:buClr>
                <a:schemeClr val="dk1"/>
              </a:buClr>
              <a:buSzPct val="100000"/>
              <a:buFont typeface="Open Sans"/>
              <a:buChar char="○"/>
            </a:pPr>
            <a:r>
              <a:rPr lang="en" sz="1000">
                <a:solidFill>
                  <a:schemeClr val="dk1"/>
                </a:solidFill>
                <a:latin typeface="Open Sans"/>
                <a:ea typeface="Open Sans"/>
                <a:cs typeface="Open Sans"/>
                <a:sym typeface="Open Sans"/>
              </a:rPr>
              <a:t>There is a whole body of research about the adolescent brain and how it is still forming. The girls will say and act crazy AND delightful AND viscious. Just remember what you were like when you were 16. The GWC space is one you will create TOGETHER that is transformative.</a:t>
            </a:r>
          </a:p>
          <a:p>
            <a:pPr indent="-292100" lvl="1" marL="914400" rtl="0">
              <a:lnSpc>
                <a:spcPct val="115000"/>
              </a:lnSpc>
              <a:spcBef>
                <a:spcPts val="0"/>
              </a:spcBef>
              <a:buClr>
                <a:schemeClr val="dk1"/>
              </a:buClr>
              <a:buSzPct val="100000"/>
              <a:buFont typeface="Open Sans"/>
              <a:buChar char="○"/>
            </a:pPr>
            <a:r>
              <a:rPr lang="en" sz="1000">
                <a:solidFill>
                  <a:schemeClr val="dk1"/>
                </a:solidFill>
                <a:latin typeface="Open Sans"/>
                <a:ea typeface="Open Sans"/>
                <a:cs typeface="Open Sans"/>
                <a:sym typeface="Open Sans"/>
              </a:rPr>
              <a:t>Strengths based: girl means well, patience, we’re going to figure out this problem together. When things are hard stay curious - that energy is contagious.</a:t>
            </a:r>
          </a:p>
          <a:p>
            <a:pPr indent="-292100" lvl="1" marL="914400" rtl="0">
              <a:lnSpc>
                <a:spcPct val="115000"/>
              </a:lnSpc>
              <a:spcBef>
                <a:spcPts val="0"/>
              </a:spcBef>
              <a:buClr>
                <a:schemeClr val="dk1"/>
              </a:buClr>
              <a:buSzPct val="100000"/>
              <a:buFont typeface="Open Sans"/>
              <a:buChar char="○"/>
            </a:pPr>
            <a:r>
              <a:rPr lang="en" sz="1000">
                <a:solidFill>
                  <a:schemeClr val="dk1"/>
                </a:solidFill>
                <a:latin typeface="Open Sans"/>
                <a:ea typeface="Open Sans"/>
                <a:cs typeface="Open Sans"/>
                <a:sym typeface="Open Sans"/>
              </a:rPr>
              <a:t>Put yourself in the shoes of the girls, parents, and partners.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Take a minute to read through and I’ll walk through this in more detail.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200">
                <a:solidFill>
                  <a:srgbClr val="01426A"/>
                </a:solidFill>
                <a:latin typeface="Open Sans"/>
                <a:ea typeface="Open Sans"/>
                <a:cs typeface="Open Sans"/>
                <a:sym typeface="Open Sans"/>
              </a:rPr>
              <a:t>When tension arises, deescalate as quickly as you can. No one makes their best decisions when emotions are high.</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Consider your surroundings - should this conversation happen in private? In public? One on one? If necessarily, relocate to ensure you are not disturbing other students or partner employees and everyone feels safe to share.</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Acknowledge your students’ emotions and experiences. Even if they are saying something you disagree with or don’t have evidence of, make sure they feel heard.</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Take a breath. If you are feeling emotional, remember that it is not about you at this point. You should be thinking of what your student just told you and how it affects their experience as well as everyone else’s in your classroom. If they are agitated or excited, be a calming presence. </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Ask your students what they need. Don’t assume what would make them feel better or force them to do something they don’t want to do. If they say they want to do something out of scope of our policies, propose a compromise.</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Use your best judgment. Teaching is hard and full of unexpected challenges. We hired you because we trust you. That said, you are not going to do everything 100% right, but beating yourself up over </a:t>
            </a:r>
          </a:p>
          <a:p>
            <a:pPr lvl="0" rtl="0">
              <a:spcBef>
                <a:spcPts val="0"/>
              </a:spcBef>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the most important thing you can do for my and Eric’s sanity is gather information where it is missing. Keep in mind that not all information is created (or collected) equal. We got many emails last year were extremely long, but didn’t contain any information we could actually use to help solve a problem.</a:t>
            </a:r>
          </a:p>
          <a:p>
            <a:pPr lvl="0">
              <a:spcBef>
                <a:spcPts val="0"/>
              </a:spcBef>
              <a:buNone/>
            </a:pPr>
            <a:r>
              <a:t/>
            </a:r>
            <a:endParaRPr/>
          </a:p>
          <a:p>
            <a:pPr lvl="0" rtl="0">
              <a:spcBef>
                <a:spcPts val="0"/>
              </a:spcBef>
              <a:buNone/>
            </a:pPr>
            <a:r>
              <a:rPr lang="en"/>
              <a:t>To help us help you, please go directly to the sources or people involved, especially anyone you haven’t heard from. Write things down when you hear them, I’ll show you an example on the next slide, but think of it like you’re writing a script or a court log. As you record your observations, focus on facts and things you or your sources saw and avoid</a:t>
            </a:r>
            <a:r>
              <a:rPr lang="en"/>
              <a:t> e</a:t>
            </a:r>
            <a:r>
              <a:rPr lang="en">
                <a:solidFill>
                  <a:srgbClr val="01426A"/>
                </a:solidFill>
              </a:rPr>
              <a:t>motions, assigning intent, or using terms that are culturally constructed. Concepts like “respect” and “professionalism” are designed and policed by a white, male, upperclass lens and it can be counterproductive to use them when describing student behavior.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Here are two examples of high inference emails and their low inference equivalents. You’ll be practicing this shortly.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are two examples of high inference emails and their low inference equivalents. You’ll be practicing this shortly.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next step is to speak to your Site Lead and potentially the rest of your teaching team if you feel they need to be involved. We’ve included time on your Week 0 checklist to establish the best mode of communication. You want to come away from this conversation with clear next steps not just for you but for everyone involved, especially consider whether GWC or the partner needs to be informed.</a:t>
            </a:r>
          </a:p>
          <a:p>
            <a:pPr lvl="0">
              <a:spcBef>
                <a:spcPts val="0"/>
              </a:spcBef>
              <a:buNone/>
            </a:pPr>
            <a:r>
              <a:t/>
            </a:r>
            <a:endParaRPr/>
          </a:p>
          <a:p>
            <a:pPr lvl="0" rtl="0">
              <a:spcBef>
                <a:spcPts val="0"/>
              </a:spcBef>
              <a:buNone/>
            </a:pPr>
            <a:r>
              <a:rPr lang="en"/>
              <a:t> Also, if you are still feeling emotional from this initial interaction, now is the time to express that while it’s just the grownups in the room. But after this, your game face is back 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will be cold calling during this session. I’m going this so that I can ensure I’m hearing from a variety of voices and I can check that I’m conveying things in a way that resonates with the majority of the room. </a:t>
            </a:r>
          </a:p>
          <a:p>
            <a:pPr lvl="0">
              <a:spcBef>
                <a:spcPts val="0"/>
              </a:spcBef>
              <a:buNone/>
            </a:pPr>
            <a:r>
              <a:t/>
            </a:r>
            <a:endParaRPr/>
          </a:p>
          <a:p>
            <a:pPr lvl="0" rtl="0">
              <a:spcBef>
                <a:spcPts val="0"/>
              </a:spcBef>
              <a:buNone/>
            </a:pPr>
            <a:r>
              <a:rPr lang="en"/>
              <a:t>I will always tell you when I am going to cold call and give you time to think about the question. And if you get called on you can always say “I don’t know” or “I’d rather not share” though I’d encourage you to be brave and try to answer if your name pops up.</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Last two steps are all about follow up. </a:t>
            </a:r>
          </a:p>
          <a:p>
            <a:pPr lvl="0">
              <a:spcBef>
                <a:spcPts val="0"/>
              </a:spcBef>
              <a:buNone/>
            </a:pPr>
            <a:r>
              <a:t/>
            </a:r>
            <a:endParaRPr/>
          </a:p>
          <a:p>
            <a:pPr lvl="0">
              <a:spcBef>
                <a:spcPts val="0"/>
              </a:spcBef>
              <a:buNone/>
            </a:pPr>
            <a:r>
              <a:rPr lang="en"/>
              <a:t>First, talk to your girls. Make sure those involved feel supported, welcome in the classroom, and able to participate. Consider in your conversation with your Site Lead if you should address the class as a whole. Be aware of your tone and body language, not everything is the end of the world but keep in mind that your priority all summer is maintaining that safe classroom environment and if that felt shaky for any students, make it clear that that is important to you and reiterate everyone’s role in shaping your classroom culture. Your classroom contract is a great tool for this.</a:t>
            </a:r>
          </a:p>
          <a:p>
            <a:pPr lvl="0">
              <a:spcBef>
                <a:spcPts val="0"/>
              </a:spcBef>
              <a:buNone/>
            </a:pPr>
            <a:r>
              <a:t/>
            </a:r>
            <a:endParaRPr/>
          </a:p>
          <a:p>
            <a:pPr lvl="0">
              <a:spcBef>
                <a:spcPts val="0"/>
              </a:spcBef>
              <a:buNone/>
            </a:pPr>
            <a:r>
              <a:rPr lang="en"/>
              <a:t>Finally, close the loop with any other stakeholders and get ready for the next day. Each girl deserves a new day and you do too. Holding onto any of these conflicts will not make your summer easier.</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Time for a closing exercise. I already had you ready the scenarios on your table. They are not written in a particularly low-inference way, so take 5 min to write a low-inference version of the situation in front of you.</a:t>
            </a:r>
          </a:p>
          <a:p>
            <a:pPr lvl="0">
              <a:spcBef>
                <a:spcPts val="0"/>
              </a:spcBef>
              <a:buNone/>
            </a:pPr>
            <a:r>
              <a:t/>
            </a:r>
            <a:endParaRPr/>
          </a:p>
          <a:p>
            <a:pPr lvl="0" rtl="0">
              <a:spcBef>
                <a:spcPts val="0"/>
              </a:spcBef>
              <a:buNone/>
            </a:pPr>
            <a:r>
              <a:rPr lang="en" u="sng">
                <a:solidFill>
                  <a:schemeClr val="hlink"/>
                </a:solidFill>
                <a:hlinkClick r:id="rId2"/>
              </a:rPr>
              <a:t>https://docs.google.com/document/d/1svH7HX9hOqunycFJk4ZP0f5N5sqzEBfEppfn4VfOX98/edit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our agenda for the rest of the hour. I’ll provide a little more context about why we focus on this at training before we dive into the specifics of our guidelines (which are really the who, when, and how you’ll resolve any conflicts).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By the end of this session</a:t>
            </a:r>
          </a:p>
          <a:p>
            <a:pPr lvl="0">
              <a:spcBef>
                <a:spcPts val="0"/>
              </a:spcBef>
              <a:buNone/>
            </a:pPr>
            <a:r>
              <a:rPr lang="en"/>
              <a:t>Identify who you’ll be interacting with this summer and their role in the classroom</a:t>
            </a:r>
          </a:p>
          <a:p>
            <a:pPr lvl="0">
              <a:spcBef>
                <a:spcPts val="0"/>
              </a:spcBef>
              <a:buNone/>
            </a:pPr>
            <a:r>
              <a:rPr lang="en"/>
              <a:t>We want you to understand some key policies from the teacher handbook</a:t>
            </a:r>
          </a:p>
          <a:p>
            <a:pPr lvl="0" rtl="0">
              <a:spcBef>
                <a:spcPts val="0"/>
              </a:spcBef>
              <a:buNone/>
            </a:pPr>
            <a:r>
              <a:rPr lang="en"/>
              <a:t>And finally, we’ll practice writing a low-inference email in groups. If you don’t know what a “low-inference email” is that is OK! I will explain and we’ll practice together.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This is how we define our escalation process.Can I get a volunteer to stand up and read the definition aloud?</a:t>
            </a:r>
          </a:p>
          <a:p>
            <a:pPr lvl="0">
              <a:spcBef>
                <a:spcPts val="0"/>
              </a:spcBef>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We’ve considered calling it a “deescalation process” because that is the really the goal: to resolve situations as quickly as possible and ensure that everyone in your classroom feels safe, welcome, and ready to participate. This is meant to build on the decision making framework, it provides more details on how to resolve and document trickier, more emotional, or volatile situations, as well as how to request support from GWC if you feel like you don’t have the right answer.</a:t>
            </a:r>
          </a:p>
          <a:p>
            <a:pPr lvl="0" rtl="0">
              <a:spcBef>
                <a:spcPts val="0"/>
              </a:spcBef>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Why do we talk through this at training? Why not just have you read the Teacher Handbook and follow those instructions?</a:t>
            </a:r>
          </a:p>
          <a:p>
            <a:pPr lvl="0">
              <a:spcBef>
                <a:spcPts val="0"/>
              </a:spcBef>
              <a:buNone/>
            </a:pPr>
            <a:r>
              <a:t/>
            </a:r>
            <a:endParaRPr/>
          </a:p>
          <a:p>
            <a:pPr lvl="0">
              <a:spcBef>
                <a:spcPts val="0"/>
              </a:spcBef>
              <a:buNone/>
            </a:pPr>
            <a:r>
              <a:rPr lang="en"/>
              <a:t>Despite what you may think once we dive in, I am not doing this to scare you. Keep in mind that the scenarios on your table (which you shouldn’t read yet!) did not all happen in one classroom. They didn’t even all happen in the same summer, But we’ve been doing this for five years now, so we’ve seen a lot and we want you to go in with eyes wide open as to what a big responsibility this is.</a:t>
            </a:r>
          </a:p>
          <a:p>
            <a:pPr lvl="0">
              <a:spcBef>
                <a:spcPts val="0"/>
              </a:spcBef>
              <a:buNone/>
            </a:pPr>
            <a:r>
              <a:t/>
            </a:r>
            <a:endParaRPr/>
          </a:p>
          <a:p>
            <a:pPr lvl="0">
              <a:spcBef>
                <a:spcPts val="0"/>
              </a:spcBef>
              <a:buNone/>
            </a:pPr>
            <a:r>
              <a:rPr lang="en"/>
              <a:t>The reason we dedicate so much time to this process and diversity and inclusion later tomorrow is that girls’ well-being is your first priority for the summer. Don’t tell anyone outside of this room that I said this, but I don’t care if girls learn a lick of computer science this summer if they walk into a classroom every day where they feel safe and able to be their full, authentic selves and make meaningful connections with other young women. No shade to the curriculum team, but I know they agree with me.</a:t>
            </a:r>
          </a:p>
          <a:p>
            <a:pPr lvl="0">
              <a:spcBef>
                <a:spcPts val="0"/>
              </a:spcBef>
              <a:buNone/>
            </a:pPr>
            <a:r>
              <a:t/>
            </a:r>
            <a:endParaRPr/>
          </a:p>
          <a:p>
            <a:pPr lvl="0">
              <a:spcBef>
                <a:spcPts val="0"/>
              </a:spcBef>
              <a:buNone/>
            </a:pPr>
            <a:r>
              <a:rPr lang="en"/>
              <a:t>We also talk about it in person because we know you are going to mess it up. That’s not because we don’t believe in all of you, you wouldn’t be here if we didn’t, but you’re not going to get this right because it’s hard and complicated work and there often isn’t a “right” answer. You could always do something differently or better but beating yourself up about it usually only perpetuates the problem. So we want to give you some tools that will get you back on track and reengergize your classroom.</a:t>
            </a:r>
          </a:p>
          <a:p>
            <a:pPr lvl="0">
              <a:spcBef>
                <a:spcPts val="0"/>
              </a:spcBef>
              <a:buNone/>
            </a:pPr>
            <a:r>
              <a:t/>
            </a:r>
            <a:endParaRPr/>
          </a:p>
          <a:p>
            <a:pPr lvl="0">
              <a:spcBef>
                <a:spcPts val="0"/>
              </a:spcBef>
              <a:buNone/>
            </a:pPr>
            <a:r>
              <a:rPr lang="en"/>
              <a:t>Finally, it helps us, meaning me and Eric and your Site Leads, do our jobs. When you ask for our help and have all the info we need laid out in an orderly, comprehensible way, it makes it so much easier to get you what you need as quickly as possible.</a:t>
            </a:r>
          </a:p>
          <a:p>
            <a:pPr lvl="0">
              <a:spcBef>
                <a:spcPts val="0"/>
              </a:spcBef>
              <a:buNone/>
            </a:pPr>
            <a:r>
              <a:t/>
            </a:r>
            <a:endParaRPr/>
          </a:p>
          <a:p>
            <a:pPr lvl="0" rtl="0">
              <a:spcBef>
                <a:spcPts val="0"/>
              </a:spcBef>
              <a:buNone/>
            </a:pPr>
            <a:r>
              <a:rPr lang="en"/>
              <a:t>The way we take care of our students and each other defines the whole summer. So if I get sappy or serious, please take it to heart.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Let’s talk about who you’ll be interacting with over the course of the summer.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cold call time! Everyone read and think about the two questions on the screen.</a:t>
            </a:r>
          </a:p>
          <a:p>
            <a:pPr lvl="0">
              <a:spcBef>
                <a:spcPts val="0"/>
              </a:spcBef>
              <a:buNone/>
            </a:pPr>
            <a:r>
              <a:t/>
            </a:r>
            <a:endParaRPr/>
          </a:p>
          <a:p>
            <a:pPr lvl="0">
              <a:spcBef>
                <a:spcPts val="0"/>
              </a:spcBef>
              <a:buNone/>
            </a:pPr>
            <a:r>
              <a:rPr lang="en"/>
              <a:t>Who are the main stakeholders in your classroom and how often will you interact with them?</a:t>
            </a:r>
          </a:p>
          <a:p>
            <a:pPr lvl="0">
              <a:spcBef>
                <a:spcPts val="0"/>
              </a:spcBef>
              <a:buNone/>
            </a:pPr>
            <a:r>
              <a:t/>
            </a:r>
            <a:endParaRPr/>
          </a:p>
          <a:p>
            <a:pPr lvl="0">
              <a:spcBef>
                <a:spcPts val="0"/>
              </a:spcBef>
              <a:buNone/>
            </a:pPr>
            <a:r>
              <a:rPr lang="en"/>
              <a:t>Take 30 seconds to think of 1, maybe 2 stakeholders and what your relationship will be with them throughout the summer.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17860" l="0" r="0" t="38557"/>
          <a:stretch/>
        </p:blipFill>
        <p:spPr>
          <a:xfrm>
            <a:off x="0" y="-13949"/>
            <a:ext cx="9144000" cy="5157446"/>
          </a:xfrm>
          <a:prstGeom prst="rect">
            <a:avLst/>
          </a:prstGeom>
          <a:noFill/>
          <a:ln>
            <a:noFill/>
          </a:ln>
        </p:spPr>
      </p:pic>
      <p:sp>
        <p:nvSpPr>
          <p:cNvPr id="11" name="Shape 11"/>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 name="Shape 12"/>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 name="Shape 13"/>
          <p:cNvSpPr txBox="1"/>
          <p:nvPr>
            <p:ph idx="1" type="subTitle"/>
          </p:nvPr>
        </p:nvSpPr>
        <p:spPr>
          <a:xfrm>
            <a:off x="232500" y="319125"/>
            <a:ext cx="8679000" cy="792600"/>
          </a:xfrm>
          <a:prstGeom prst="rect">
            <a:avLst/>
          </a:prstGeom>
        </p:spPr>
        <p:txBody>
          <a:bodyPr anchorCtr="0" anchor="t" bIns="91425" lIns="91425" rIns="91425" tIns="91425"/>
          <a:lstStyle>
            <a:lvl1pPr lvl="0">
              <a:lnSpc>
                <a:spcPct val="100000"/>
              </a:lnSpc>
              <a:spcBef>
                <a:spcPts val="0"/>
              </a:spcBef>
              <a:spcAft>
                <a:spcPts val="0"/>
              </a:spcAft>
              <a:buClr>
                <a:srgbClr val="01426A"/>
              </a:buClr>
              <a:buSzPct val="100000"/>
              <a:buFont typeface="Open Sans"/>
              <a:buNone/>
              <a:defRPr b="1" sz="2200">
                <a:solidFill>
                  <a:srgbClr val="01426A"/>
                </a:solidFill>
                <a:latin typeface="Open Sans"/>
                <a:ea typeface="Open Sans"/>
                <a:cs typeface="Open Sans"/>
                <a:sym typeface="Open Sans"/>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7" name="Shape 57"/>
        <p:cNvGrpSpPr/>
        <p:nvPr/>
      </p:nvGrpSpPr>
      <p:grpSpPr>
        <a:xfrm>
          <a:off x="0" y="0"/>
          <a:ext cx="0" cy="0"/>
          <a:chOff x="0" y="0"/>
          <a:chExt cx="0" cy="0"/>
        </a:xfrm>
      </p:grpSpPr>
      <p:sp>
        <p:nvSpPr>
          <p:cNvPr id="58" name="Shape 58"/>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rgbClr val="01426A"/>
              </a:buClr>
              <a:buFont typeface="Open Sans"/>
              <a:buNone/>
              <a:defRPr>
                <a:solidFill>
                  <a:srgbClr val="01426A"/>
                </a:solidFill>
                <a:latin typeface="Open Sans"/>
                <a:ea typeface="Open Sans"/>
                <a:cs typeface="Open Sans"/>
                <a:sym typeface="Open Sans"/>
              </a:defRPr>
            </a:lvl1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0" name="Shape 6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1" name="Shape 61"/>
        <p:cNvGrpSpPr/>
        <p:nvPr/>
      </p:nvGrpSpPr>
      <p:grpSpPr>
        <a:xfrm>
          <a:off x="0" y="0"/>
          <a:ext cx="0" cy="0"/>
          <a:chOff x="0" y="0"/>
          <a:chExt cx="0" cy="0"/>
        </a:xfrm>
      </p:grpSpPr>
      <p:sp>
        <p:nvSpPr>
          <p:cNvPr id="62" name="Shape 62"/>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Clr>
                <a:srgbClr val="01426A"/>
              </a:buClr>
              <a:buSzPct val="100000"/>
              <a:buFont typeface="Open Sans"/>
              <a:defRPr sz="12000">
                <a:solidFill>
                  <a:srgbClr val="01426A"/>
                </a:solidFill>
                <a:latin typeface="Open Sans"/>
                <a:ea typeface="Open Sans"/>
                <a:cs typeface="Open Sans"/>
                <a:sym typeface="Open Sans"/>
              </a:defRPr>
            </a:lvl1pPr>
            <a:lvl2pPr lvl="1" algn="ctr">
              <a:spcBef>
                <a:spcPts val="0"/>
              </a:spcBef>
              <a:buClr>
                <a:srgbClr val="01426A"/>
              </a:buClr>
              <a:buSzPct val="100000"/>
              <a:buFont typeface="Open Sans"/>
              <a:defRPr sz="12000">
                <a:solidFill>
                  <a:srgbClr val="01426A"/>
                </a:solidFill>
                <a:latin typeface="Open Sans"/>
                <a:ea typeface="Open Sans"/>
                <a:cs typeface="Open Sans"/>
                <a:sym typeface="Open Sans"/>
              </a:defRPr>
            </a:lvl2pPr>
            <a:lvl3pPr lvl="2" algn="ctr">
              <a:spcBef>
                <a:spcPts val="0"/>
              </a:spcBef>
              <a:buClr>
                <a:srgbClr val="01426A"/>
              </a:buClr>
              <a:buSzPct val="100000"/>
              <a:buFont typeface="Open Sans"/>
              <a:defRPr sz="12000">
                <a:solidFill>
                  <a:srgbClr val="01426A"/>
                </a:solidFill>
                <a:latin typeface="Open Sans"/>
                <a:ea typeface="Open Sans"/>
                <a:cs typeface="Open Sans"/>
                <a:sym typeface="Open Sans"/>
              </a:defRPr>
            </a:lvl3pPr>
            <a:lvl4pPr lvl="3" algn="ctr">
              <a:spcBef>
                <a:spcPts val="0"/>
              </a:spcBef>
              <a:buClr>
                <a:srgbClr val="01426A"/>
              </a:buClr>
              <a:buSzPct val="100000"/>
              <a:buFont typeface="Open Sans"/>
              <a:defRPr sz="12000">
                <a:solidFill>
                  <a:srgbClr val="01426A"/>
                </a:solidFill>
                <a:latin typeface="Open Sans"/>
                <a:ea typeface="Open Sans"/>
                <a:cs typeface="Open Sans"/>
                <a:sym typeface="Open Sans"/>
              </a:defRPr>
            </a:lvl4pPr>
            <a:lvl5pPr lvl="4" algn="ctr">
              <a:spcBef>
                <a:spcPts val="0"/>
              </a:spcBef>
              <a:buClr>
                <a:srgbClr val="01426A"/>
              </a:buClr>
              <a:buSzPct val="100000"/>
              <a:buFont typeface="Open Sans"/>
              <a:defRPr sz="12000">
                <a:solidFill>
                  <a:srgbClr val="01426A"/>
                </a:solidFill>
                <a:latin typeface="Open Sans"/>
                <a:ea typeface="Open Sans"/>
                <a:cs typeface="Open Sans"/>
                <a:sym typeface="Open Sans"/>
              </a:defRPr>
            </a:lvl5pPr>
            <a:lvl6pPr lvl="5" algn="ctr">
              <a:spcBef>
                <a:spcPts val="0"/>
              </a:spcBef>
              <a:buClr>
                <a:srgbClr val="01426A"/>
              </a:buClr>
              <a:buSzPct val="100000"/>
              <a:buFont typeface="Open Sans"/>
              <a:defRPr sz="12000">
                <a:solidFill>
                  <a:srgbClr val="01426A"/>
                </a:solidFill>
                <a:latin typeface="Open Sans"/>
                <a:ea typeface="Open Sans"/>
                <a:cs typeface="Open Sans"/>
                <a:sym typeface="Open Sans"/>
              </a:defRPr>
            </a:lvl6pPr>
            <a:lvl7pPr lvl="6" algn="ctr">
              <a:spcBef>
                <a:spcPts val="0"/>
              </a:spcBef>
              <a:buClr>
                <a:srgbClr val="01426A"/>
              </a:buClr>
              <a:buSzPct val="100000"/>
              <a:buFont typeface="Open Sans"/>
              <a:defRPr sz="12000">
                <a:solidFill>
                  <a:srgbClr val="01426A"/>
                </a:solidFill>
                <a:latin typeface="Open Sans"/>
                <a:ea typeface="Open Sans"/>
                <a:cs typeface="Open Sans"/>
                <a:sym typeface="Open Sans"/>
              </a:defRPr>
            </a:lvl7pPr>
            <a:lvl8pPr lvl="7" algn="ctr">
              <a:spcBef>
                <a:spcPts val="0"/>
              </a:spcBef>
              <a:buClr>
                <a:srgbClr val="01426A"/>
              </a:buClr>
              <a:buSzPct val="100000"/>
              <a:buFont typeface="Open Sans"/>
              <a:defRPr sz="12000">
                <a:solidFill>
                  <a:srgbClr val="01426A"/>
                </a:solidFill>
                <a:latin typeface="Open Sans"/>
                <a:ea typeface="Open Sans"/>
                <a:cs typeface="Open Sans"/>
                <a:sym typeface="Open Sans"/>
              </a:defRPr>
            </a:lvl8pPr>
            <a:lvl9pPr lvl="8" algn="ctr">
              <a:spcBef>
                <a:spcPts val="0"/>
              </a:spcBef>
              <a:buClr>
                <a:srgbClr val="01426A"/>
              </a:buClr>
              <a:buSzPct val="100000"/>
              <a:buFont typeface="Open Sans"/>
              <a:defRPr sz="12000">
                <a:solidFill>
                  <a:srgbClr val="01426A"/>
                </a:solidFill>
                <a:latin typeface="Open Sans"/>
                <a:ea typeface="Open Sans"/>
                <a:cs typeface="Open Sans"/>
                <a:sym typeface="Open Sans"/>
              </a:defRPr>
            </a:lvl9pPr>
          </a:lstStyle>
          <a:p/>
        </p:txBody>
      </p:sp>
      <p:sp>
        <p:nvSpPr>
          <p:cNvPr id="63" name="Shape 63"/>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lr>
                <a:srgbClr val="01426A"/>
              </a:buClr>
              <a:buFont typeface="Open Sans"/>
              <a:defRPr>
                <a:solidFill>
                  <a:srgbClr val="01426A"/>
                </a:solidFill>
                <a:latin typeface="Open Sans"/>
                <a:ea typeface="Open Sans"/>
                <a:cs typeface="Open Sans"/>
                <a:sym typeface="Open Sans"/>
              </a:defRPr>
            </a:lvl1pPr>
            <a:lvl2pPr lvl="1" algn="ctr">
              <a:spcBef>
                <a:spcPts val="0"/>
              </a:spcBef>
              <a:buClr>
                <a:srgbClr val="01426A"/>
              </a:buClr>
              <a:buFont typeface="Open Sans"/>
              <a:defRPr>
                <a:solidFill>
                  <a:srgbClr val="01426A"/>
                </a:solidFill>
                <a:latin typeface="Open Sans"/>
                <a:ea typeface="Open Sans"/>
                <a:cs typeface="Open Sans"/>
                <a:sym typeface="Open Sans"/>
              </a:defRPr>
            </a:lvl2pPr>
            <a:lvl3pPr lvl="2" algn="ctr">
              <a:spcBef>
                <a:spcPts val="0"/>
              </a:spcBef>
              <a:buClr>
                <a:srgbClr val="01426A"/>
              </a:buClr>
              <a:buFont typeface="Open Sans"/>
              <a:defRPr>
                <a:solidFill>
                  <a:srgbClr val="01426A"/>
                </a:solidFill>
                <a:latin typeface="Open Sans"/>
                <a:ea typeface="Open Sans"/>
                <a:cs typeface="Open Sans"/>
                <a:sym typeface="Open Sans"/>
              </a:defRPr>
            </a:lvl3pPr>
            <a:lvl4pPr lvl="3" algn="ctr">
              <a:spcBef>
                <a:spcPts val="0"/>
              </a:spcBef>
              <a:buClr>
                <a:srgbClr val="01426A"/>
              </a:buClr>
              <a:buFont typeface="Open Sans"/>
              <a:defRPr>
                <a:solidFill>
                  <a:srgbClr val="01426A"/>
                </a:solidFill>
                <a:latin typeface="Open Sans"/>
                <a:ea typeface="Open Sans"/>
                <a:cs typeface="Open Sans"/>
                <a:sym typeface="Open Sans"/>
              </a:defRPr>
            </a:lvl4pPr>
            <a:lvl5pPr lvl="4" algn="ctr">
              <a:spcBef>
                <a:spcPts val="0"/>
              </a:spcBef>
              <a:buClr>
                <a:srgbClr val="01426A"/>
              </a:buClr>
              <a:buFont typeface="Open Sans"/>
              <a:defRPr>
                <a:solidFill>
                  <a:srgbClr val="01426A"/>
                </a:solidFill>
                <a:latin typeface="Open Sans"/>
                <a:ea typeface="Open Sans"/>
                <a:cs typeface="Open Sans"/>
                <a:sym typeface="Open Sans"/>
              </a:defRPr>
            </a:lvl5pPr>
            <a:lvl6pPr lvl="5" algn="ctr">
              <a:spcBef>
                <a:spcPts val="0"/>
              </a:spcBef>
              <a:buClr>
                <a:srgbClr val="01426A"/>
              </a:buClr>
              <a:buFont typeface="Open Sans"/>
              <a:defRPr>
                <a:solidFill>
                  <a:srgbClr val="01426A"/>
                </a:solidFill>
                <a:latin typeface="Open Sans"/>
                <a:ea typeface="Open Sans"/>
                <a:cs typeface="Open Sans"/>
                <a:sym typeface="Open Sans"/>
              </a:defRPr>
            </a:lvl6pPr>
            <a:lvl7pPr lvl="6" algn="ctr">
              <a:spcBef>
                <a:spcPts val="0"/>
              </a:spcBef>
              <a:buClr>
                <a:srgbClr val="01426A"/>
              </a:buClr>
              <a:buFont typeface="Open Sans"/>
              <a:defRPr>
                <a:solidFill>
                  <a:srgbClr val="01426A"/>
                </a:solidFill>
                <a:latin typeface="Open Sans"/>
                <a:ea typeface="Open Sans"/>
                <a:cs typeface="Open Sans"/>
                <a:sym typeface="Open Sans"/>
              </a:defRPr>
            </a:lvl7pPr>
            <a:lvl8pPr lvl="7" algn="ctr">
              <a:spcBef>
                <a:spcPts val="0"/>
              </a:spcBef>
              <a:buClr>
                <a:srgbClr val="01426A"/>
              </a:buClr>
              <a:buFont typeface="Open Sans"/>
              <a:defRPr>
                <a:solidFill>
                  <a:srgbClr val="01426A"/>
                </a:solidFill>
                <a:latin typeface="Open Sans"/>
                <a:ea typeface="Open Sans"/>
                <a:cs typeface="Open Sans"/>
                <a:sym typeface="Open Sans"/>
              </a:defRPr>
            </a:lvl8pPr>
            <a:lvl9pPr lvl="8" algn="ctr">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64" name="Shape 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5" name="Shape 6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8" name="Shape 6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3" name="Shape 73"/>
        <p:cNvGrpSpPr/>
        <p:nvPr/>
      </p:nvGrpSpPr>
      <p:grpSpPr>
        <a:xfrm>
          <a:off x="0" y="0"/>
          <a:ext cx="0" cy="0"/>
          <a:chOff x="0" y="0"/>
          <a:chExt cx="0" cy="0"/>
        </a:xfrm>
      </p:grpSpPr>
      <p:sp>
        <p:nvSpPr>
          <p:cNvPr id="74" name="Shape 74"/>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75" name="Shape 75"/>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76" name="Shape 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7" name="Shape 77"/>
        <p:cNvGrpSpPr/>
        <p:nvPr/>
      </p:nvGrpSpPr>
      <p:grpSpPr>
        <a:xfrm>
          <a:off x="0" y="0"/>
          <a:ext cx="0" cy="0"/>
          <a:chOff x="0" y="0"/>
          <a:chExt cx="0" cy="0"/>
        </a:xfrm>
      </p:grpSpPr>
      <p:sp>
        <p:nvSpPr>
          <p:cNvPr id="78" name="Shape 78"/>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7" name="Shape 8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2" name="Shape 92"/>
        <p:cNvGrpSpPr/>
        <p:nvPr/>
      </p:nvGrpSpPr>
      <p:grpSpPr>
        <a:xfrm>
          <a:off x="0" y="0"/>
          <a:ext cx="0" cy="0"/>
          <a:chOff x="0" y="0"/>
          <a:chExt cx="0" cy="0"/>
        </a:xfrm>
      </p:grpSpPr>
      <p:sp>
        <p:nvSpPr>
          <p:cNvPr id="93" name="Shape 9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4" name="Shape 9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5" name="Shape 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98" name="Shape 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8" name="Shape 1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9" name="Shape 99"/>
        <p:cNvGrpSpPr/>
        <p:nvPr/>
      </p:nvGrpSpPr>
      <p:grpSpPr>
        <a:xfrm>
          <a:off x="0" y="0"/>
          <a:ext cx="0" cy="0"/>
          <a:chOff x="0" y="0"/>
          <a:chExt cx="0" cy="0"/>
        </a:xfrm>
      </p:grpSpPr>
      <p:sp>
        <p:nvSpPr>
          <p:cNvPr id="100" name="Shape 10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02" name="Shape 102"/>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3" name="Shape 103"/>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5" name="Shape 105"/>
        <p:cNvGrpSpPr/>
        <p:nvPr/>
      </p:nvGrpSpPr>
      <p:grpSpPr>
        <a:xfrm>
          <a:off x="0" y="0"/>
          <a:ext cx="0" cy="0"/>
          <a:chOff x="0" y="0"/>
          <a:chExt cx="0" cy="0"/>
        </a:xfrm>
      </p:grpSpPr>
      <p:sp>
        <p:nvSpPr>
          <p:cNvPr id="106" name="Shape 106"/>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07" name="Shape 1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8" name="Shape 108"/>
        <p:cNvGrpSpPr/>
        <p:nvPr/>
      </p:nvGrpSpPr>
      <p:grpSpPr>
        <a:xfrm>
          <a:off x="0" y="0"/>
          <a:ext cx="0" cy="0"/>
          <a:chOff x="0" y="0"/>
          <a:chExt cx="0" cy="0"/>
        </a:xfrm>
      </p:grpSpPr>
      <p:sp>
        <p:nvSpPr>
          <p:cNvPr id="109" name="Shape 109"/>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10" name="Shape 110"/>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1" name="Shape 1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2" name="Shape 112"/>
        <p:cNvGrpSpPr/>
        <p:nvPr/>
      </p:nvGrpSpPr>
      <p:grpSpPr>
        <a:xfrm>
          <a:off x="0" y="0"/>
          <a:ext cx="0" cy="0"/>
          <a:chOff x="0" y="0"/>
          <a:chExt cx="0" cy="0"/>
        </a:xfrm>
      </p:grpSpPr>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3" name="Shape 23"/>
          <p:cNvSpPr txBox="1"/>
          <p:nvPr>
            <p:ph idx="1" type="body"/>
          </p:nvPr>
        </p:nvSpPr>
        <p:spPr>
          <a:xfrm>
            <a:off x="878150" y="1027950"/>
            <a:ext cx="79626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9pPr>
          </a:lstStyle>
          <a:p/>
        </p:txBody>
      </p:sp>
      <p:sp>
        <p:nvSpPr>
          <p:cNvPr id="24" name="Shape 24"/>
          <p:cNvSpPr txBox="1"/>
          <p:nvPr>
            <p:ph type="title"/>
          </p:nvPr>
        </p:nvSpPr>
        <p:spPr>
          <a:xfrm>
            <a:off x="869700" y="216425"/>
            <a:ext cx="7962600" cy="572700"/>
          </a:xfrm>
          <a:prstGeom prst="rect">
            <a:avLst/>
          </a:prstGeom>
        </p:spPr>
        <p:txBody>
          <a:bodyPr anchorCtr="0" anchor="t" bIns="91425" lIns="91425" rIns="91425" tIns="91425"/>
          <a:lstStyle>
            <a:lvl1pPr lvl="0" rtl="0">
              <a:spcBef>
                <a:spcPts val="0"/>
              </a:spcBef>
              <a:buClr>
                <a:srgbClr val="01426A"/>
              </a:buClr>
              <a:buSzPct val="100000"/>
              <a:buFont typeface="Open Sans"/>
              <a:defRPr b="1" sz="2500">
                <a:solidFill>
                  <a:srgbClr val="01426A"/>
                </a:solidFill>
                <a:latin typeface="Open Sans"/>
                <a:ea typeface="Open Sans"/>
                <a:cs typeface="Open Sans"/>
                <a:sym typeface="Open Sans"/>
              </a:defRPr>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p:txBody>
      </p:sp>
      <p:pic>
        <p:nvPicPr>
          <p:cNvPr id="25" name="Shape 2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 name="Shape 28"/>
          <p:cNvSpPr txBox="1"/>
          <p:nvPr>
            <p:ph idx="1" type="body"/>
          </p:nvPr>
        </p:nvSpPr>
        <p:spPr>
          <a:xfrm>
            <a:off x="878150" y="526150"/>
            <a:ext cx="80238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9pPr>
          </a:lstStyle>
          <a:p/>
        </p:txBody>
      </p:sp>
      <p:sp>
        <p:nvSpPr>
          <p:cNvPr id="29" name="Shape 2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 name="Shape 30"/>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pic>
        <p:nvPicPr>
          <p:cNvPr id="31" name="Shape 3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34" name="Shape 34"/>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5" name="Shape 35"/>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 name="Shape 37"/>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 name="Shape 38"/>
        <p:cNvGrpSpPr/>
        <p:nvPr/>
      </p:nvGrpSpPr>
      <p:grpSpPr>
        <a:xfrm>
          <a:off x="0" y="0"/>
          <a:ext cx="0" cy="0"/>
          <a:chOff x="0" y="0"/>
          <a:chExt cx="0" cy="0"/>
        </a:xfrm>
      </p:grpSpPr>
      <p:sp>
        <p:nvSpPr>
          <p:cNvPr id="39" name="Shape 3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1" name="Shape 4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2" name="Shape 42"/>
        <p:cNvGrpSpPr/>
        <p:nvPr/>
      </p:nvGrpSpPr>
      <p:grpSpPr>
        <a:xfrm>
          <a:off x="0" y="0"/>
          <a:ext cx="0" cy="0"/>
          <a:chOff x="0" y="0"/>
          <a:chExt cx="0" cy="0"/>
        </a:xfrm>
      </p:grpSpPr>
      <p:sp>
        <p:nvSpPr>
          <p:cNvPr id="43" name="Shape 4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Clr>
                <a:srgbClr val="01426A"/>
              </a:buClr>
              <a:buSzPct val="100000"/>
              <a:buFont typeface="Open Sans"/>
              <a:defRPr sz="2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24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24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24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24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24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24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24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2400">
                <a:solidFill>
                  <a:srgbClr val="01426A"/>
                </a:solidFill>
                <a:latin typeface="Open Sans"/>
                <a:ea typeface="Open Sans"/>
                <a:cs typeface="Open Sans"/>
                <a:sym typeface="Open Sans"/>
              </a:defRPr>
            </a:lvl9pPr>
          </a:lstStyle>
          <a:p/>
        </p:txBody>
      </p:sp>
      <p:sp>
        <p:nvSpPr>
          <p:cNvPr id="44" name="Shape 4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Clr>
                <a:srgbClr val="01426A"/>
              </a:buClr>
              <a:buSzPct val="100000"/>
              <a:buFont typeface="Open Sans"/>
              <a:defRPr sz="12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6" name="Shape 4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7" name="Shape 47"/>
        <p:cNvGrpSpPr/>
        <p:nvPr/>
      </p:nvGrpSpPr>
      <p:grpSpPr>
        <a:xfrm>
          <a:off x="0" y="0"/>
          <a:ext cx="0" cy="0"/>
          <a:chOff x="0" y="0"/>
          <a:chExt cx="0" cy="0"/>
        </a:xfrm>
      </p:grpSpPr>
      <p:sp>
        <p:nvSpPr>
          <p:cNvPr id="48" name="Shape 48"/>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Clr>
                <a:srgbClr val="01426A"/>
              </a:buClr>
              <a:buSzPct val="100000"/>
              <a:buFont typeface="Open Sans"/>
              <a:defRPr sz="48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48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48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48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48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48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48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48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4800">
                <a:solidFill>
                  <a:srgbClr val="01426A"/>
                </a:solidFill>
                <a:latin typeface="Open Sans"/>
                <a:ea typeface="Open Sans"/>
                <a:cs typeface="Open Sans"/>
                <a:sym typeface="Open Sans"/>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0" name="Shape 5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1" name="Shape 51"/>
        <p:cNvGrpSpPr/>
        <p:nvPr/>
      </p:nvGrpSpPr>
      <p:grpSpPr>
        <a:xfrm>
          <a:off x="0" y="0"/>
          <a:ext cx="0" cy="0"/>
          <a:chOff x="0" y="0"/>
          <a:chExt cx="0" cy="0"/>
        </a:xfrm>
      </p:grpSpPr>
      <p:sp>
        <p:nvSpPr>
          <p:cNvPr id="52" name="Shape 52"/>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rgbClr val="01426A"/>
              </a:buClr>
              <a:buSzPct val="100000"/>
              <a:buFont typeface="Open Sans"/>
              <a:defRPr sz="4200">
                <a:solidFill>
                  <a:srgbClr val="01426A"/>
                </a:solidFill>
                <a:latin typeface="Open Sans"/>
                <a:ea typeface="Open Sans"/>
                <a:cs typeface="Open Sans"/>
                <a:sym typeface="Open Sans"/>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54" name="Shape 54"/>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Open Sans"/>
              <a:buNone/>
              <a:defRPr sz="2100">
                <a:latin typeface="Open Sans"/>
                <a:ea typeface="Open Sans"/>
                <a:cs typeface="Open Sans"/>
                <a:sym typeface="Open San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5" name="Shape 55"/>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rgbClr val="01426A"/>
              </a:buClr>
              <a:buSzPct val="100000"/>
              <a:buFont typeface="Open Sans"/>
              <a:buNone/>
              <a:defRPr sz="2800">
                <a:solidFill>
                  <a:srgbClr val="01426A"/>
                </a:solidFill>
                <a:latin typeface="Open Sans"/>
                <a:ea typeface="Open Sans"/>
                <a:cs typeface="Open Sans"/>
                <a:sym typeface="Open Sans"/>
              </a:defRPr>
            </a:lvl1pPr>
            <a:lvl2pPr lvl="1">
              <a:spcBef>
                <a:spcPts val="0"/>
              </a:spcBef>
              <a:buClr>
                <a:srgbClr val="01426A"/>
              </a:buClr>
              <a:buSzPct val="100000"/>
              <a:buFont typeface="Open Sans"/>
              <a:buNone/>
              <a:defRPr sz="2800">
                <a:solidFill>
                  <a:srgbClr val="01426A"/>
                </a:solidFill>
                <a:latin typeface="Open Sans"/>
                <a:ea typeface="Open Sans"/>
                <a:cs typeface="Open Sans"/>
                <a:sym typeface="Open Sans"/>
              </a:defRPr>
            </a:lvl2pPr>
            <a:lvl3pPr lvl="2">
              <a:spcBef>
                <a:spcPts val="0"/>
              </a:spcBef>
              <a:buClr>
                <a:srgbClr val="01426A"/>
              </a:buClr>
              <a:buSzPct val="100000"/>
              <a:buFont typeface="Open Sans"/>
              <a:buNone/>
              <a:defRPr sz="2800">
                <a:solidFill>
                  <a:srgbClr val="01426A"/>
                </a:solidFill>
                <a:latin typeface="Open Sans"/>
                <a:ea typeface="Open Sans"/>
                <a:cs typeface="Open Sans"/>
                <a:sym typeface="Open Sans"/>
              </a:defRPr>
            </a:lvl3pPr>
            <a:lvl4pPr lvl="3">
              <a:spcBef>
                <a:spcPts val="0"/>
              </a:spcBef>
              <a:buClr>
                <a:srgbClr val="01426A"/>
              </a:buClr>
              <a:buSzPct val="100000"/>
              <a:buFont typeface="Open Sans"/>
              <a:buNone/>
              <a:defRPr sz="2800">
                <a:solidFill>
                  <a:srgbClr val="01426A"/>
                </a:solidFill>
                <a:latin typeface="Open Sans"/>
                <a:ea typeface="Open Sans"/>
                <a:cs typeface="Open Sans"/>
                <a:sym typeface="Open Sans"/>
              </a:defRPr>
            </a:lvl4pPr>
            <a:lvl5pPr lvl="4">
              <a:spcBef>
                <a:spcPts val="0"/>
              </a:spcBef>
              <a:buClr>
                <a:srgbClr val="01426A"/>
              </a:buClr>
              <a:buSzPct val="100000"/>
              <a:buFont typeface="Open Sans"/>
              <a:buNone/>
              <a:defRPr sz="2800">
                <a:solidFill>
                  <a:srgbClr val="01426A"/>
                </a:solidFill>
                <a:latin typeface="Open Sans"/>
                <a:ea typeface="Open Sans"/>
                <a:cs typeface="Open Sans"/>
                <a:sym typeface="Open Sans"/>
              </a:defRPr>
            </a:lvl5pPr>
            <a:lvl6pPr lvl="5">
              <a:spcBef>
                <a:spcPts val="0"/>
              </a:spcBef>
              <a:buClr>
                <a:srgbClr val="01426A"/>
              </a:buClr>
              <a:buSzPct val="100000"/>
              <a:buFont typeface="Open Sans"/>
              <a:buNone/>
              <a:defRPr sz="2800">
                <a:solidFill>
                  <a:srgbClr val="01426A"/>
                </a:solidFill>
                <a:latin typeface="Open Sans"/>
                <a:ea typeface="Open Sans"/>
                <a:cs typeface="Open Sans"/>
                <a:sym typeface="Open Sans"/>
              </a:defRPr>
            </a:lvl6pPr>
            <a:lvl7pPr lvl="6">
              <a:spcBef>
                <a:spcPts val="0"/>
              </a:spcBef>
              <a:buClr>
                <a:srgbClr val="01426A"/>
              </a:buClr>
              <a:buSzPct val="100000"/>
              <a:buFont typeface="Open Sans"/>
              <a:buNone/>
              <a:defRPr sz="2800">
                <a:solidFill>
                  <a:srgbClr val="01426A"/>
                </a:solidFill>
                <a:latin typeface="Open Sans"/>
                <a:ea typeface="Open Sans"/>
                <a:cs typeface="Open Sans"/>
                <a:sym typeface="Open Sans"/>
              </a:defRPr>
            </a:lvl7pPr>
            <a:lvl8pPr lvl="7">
              <a:spcBef>
                <a:spcPts val="0"/>
              </a:spcBef>
              <a:buClr>
                <a:srgbClr val="01426A"/>
              </a:buClr>
              <a:buSzPct val="100000"/>
              <a:buFont typeface="Open Sans"/>
              <a:buNone/>
              <a:defRPr sz="2800">
                <a:solidFill>
                  <a:srgbClr val="01426A"/>
                </a:solidFill>
                <a:latin typeface="Open Sans"/>
                <a:ea typeface="Open Sans"/>
                <a:cs typeface="Open Sans"/>
                <a:sym typeface="Open Sans"/>
              </a:defRPr>
            </a:lvl8pPr>
            <a:lvl9pPr lvl="8">
              <a:spcBef>
                <a:spcPts val="0"/>
              </a:spcBef>
              <a:buClr>
                <a:srgbClr val="01426A"/>
              </a:buClr>
              <a:buSzPct val="100000"/>
              <a:buFont typeface="Open Sans"/>
              <a:buNone/>
              <a:defRPr sz="2800">
                <a:solidFill>
                  <a:srgbClr val="01426A"/>
                </a:solidFill>
                <a:latin typeface="Open Sans"/>
                <a:ea typeface="Open Sans"/>
                <a:cs typeface="Open Sans"/>
                <a:sym typeface="Open Sans"/>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01426A"/>
              </a:buClr>
              <a:buSzPct val="100000"/>
              <a:buFont typeface="Open Sans"/>
              <a:defRPr sz="1800">
                <a:solidFill>
                  <a:srgbClr val="01426A"/>
                </a:solidFill>
                <a:latin typeface="Open Sans"/>
                <a:ea typeface="Open Sans"/>
                <a:cs typeface="Open Sans"/>
                <a:sym typeface="Open Sans"/>
              </a:defRPr>
            </a:lvl1pPr>
            <a:lvl2pPr lvl="1">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2pPr>
            <a:lvl3pPr lvl="2">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3pPr>
            <a:lvl4pPr lvl="3">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4pPr>
            <a:lvl5pPr lvl="4">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5pPr>
            <a:lvl6pPr lvl="5">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6pPr>
            <a:lvl7pPr lvl="6">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7pPr>
            <a:lvl8pPr lvl="7">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8pPr>
            <a:lvl9pPr lvl="8">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1" name="Shape 71"/>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72" name="Shape 7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sp>
        <p:nvSpPr>
          <p:cNvPr id="119" name="Shape 119"/>
          <p:cNvSpPr txBox="1"/>
          <p:nvPr>
            <p:ph idx="1" type="subTitle"/>
          </p:nvPr>
        </p:nvSpPr>
        <p:spPr>
          <a:xfrm>
            <a:off x="232500" y="319125"/>
            <a:ext cx="8679000" cy="792600"/>
          </a:xfrm>
          <a:prstGeom prst="rect">
            <a:avLst/>
          </a:prstGeom>
        </p:spPr>
        <p:txBody>
          <a:bodyPr anchorCtr="0" anchor="t" bIns="91425" lIns="91425" rIns="91425" tIns="91425">
            <a:noAutofit/>
          </a:bodyPr>
          <a:lstStyle/>
          <a:p>
            <a:pPr lvl="0">
              <a:spcBef>
                <a:spcPts val="0"/>
              </a:spcBef>
              <a:buNone/>
            </a:pPr>
            <a:r>
              <a:rPr lang="en"/>
              <a:t>Girls Who Code Teacher Training</a:t>
            </a:r>
          </a:p>
          <a:p>
            <a:pPr indent="-228600" lvl="0" marL="457200" rtl="0">
              <a:spcBef>
                <a:spcPts val="0"/>
              </a:spcBef>
              <a:buChar char="■"/>
            </a:pPr>
            <a:r>
              <a:rPr lang="en"/>
              <a:t>Escalation Process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CLASSROOM STAKEHOLDERS</a:t>
            </a:r>
          </a:p>
        </p:txBody>
      </p:sp>
      <p:sp>
        <p:nvSpPr>
          <p:cNvPr id="188" name="Shape 188"/>
          <p:cNvSpPr txBox="1"/>
          <p:nvPr/>
        </p:nvSpPr>
        <p:spPr>
          <a:xfrm>
            <a:off x="5619562" y="2835150"/>
            <a:ext cx="1437300" cy="1298700"/>
          </a:xfrm>
          <a:prstGeom prst="rect">
            <a:avLst/>
          </a:prstGeom>
          <a:solidFill>
            <a:srgbClr val="FDDD41"/>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Partner Points of Contact</a:t>
            </a:r>
          </a:p>
        </p:txBody>
      </p:sp>
      <p:sp>
        <p:nvSpPr>
          <p:cNvPr id="189" name="Shape 189"/>
          <p:cNvSpPr txBox="1"/>
          <p:nvPr/>
        </p:nvSpPr>
        <p:spPr>
          <a:xfrm>
            <a:off x="2223349" y="1922400"/>
            <a:ext cx="1437299" cy="1298700"/>
          </a:xfrm>
          <a:prstGeom prst="rect">
            <a:avLst/>
          </a:prstGeom>
          <a:solidFill>
            <a:srgbClr val="F4364C"/>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Students</a:t>
            </a:r>
          </a:p>
        </p:txBody>
      </p:sp>
      <p:sp>
        <p:nvSpPr>
          <p:cNvPr id="190" name="Shape 190"/>
          <p:cNvSpPr txBox="1"/>
          <p:nvPr/>
        </p:nvSpPr>
        <p:spPr>
          <a:xfrm>
            <a:off x="3921444" y="1922400"/>
            <a:ext cx="1437300" cy="1298700"/>
          </a:xfrm>
          <a:prstGeom prst="rect">
            <a:avLst/>
          </a:prstGeom>
          <a:solidFill>
            <a:srgbClr val="F4364C"/>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Teachers &amp; TAs</a:t>
            </a:r>
          </a:p>
        </p:txBody>
      </p:sp>
      <p:sp>
        <p:nvSpPr>
          <p:cNvPr id="191" name="Shape 191"/>
          <p:cNvSpPr txBox="1"/>
          <p:nvPr/>
        </p:nvSpPr>
        <p:spPr>
          <a:xfrm>
            <a:off x="5619541" y="1285475"/>
            <a:ext cx="1437300" cy="1298700"/>
          </a:xfrm>
          <a:prstGeom prst="rect">
            <a:avLst/>
          </a:prstGeom>
          <a:solidFill>
            <a:srgbClr val="F4364C">
              <a:alpha val="63880"/>
            </a:srgbClr>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Site Leads</a:t>
            </a:r>
          </a:p>
        </p:txBody>
      </p:sp>
      <p:sp>
        <p:nvSpPr>
          <p:cNvPr id="192" name="Shape 192"/>
          <p:cNvSpPr/>
          <p:nvPr/>
        </p:nvSpPr>
        <p:spPr>
          <a:xfrm>
            <a:off x="732850" y="1880700"/>
            <a:ext cx="1382100" cy="1382100"/>
          </a:xfrm>
          <a:prstGeom prst="diamond">
            <a:avLst/>
          </a:prstGeom>
          <a:solidFill>
            <a:srgbClr val="EEEEEE"/>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txBox="1"/>
          <p:nvPr/>
        </p:nvSpPr>
        <p:spPr>
          <a:xfrm>
            <a:off x="905500" y="2290850"/>
            <a:ext cx="1081500" cy="807600"/>
          </a:xfrm>
          <a:prstGeom prst="rect">
            <a:avLst/>
          </a:prstGeom>
          <a:noFill/>
          <a:ln>
            <a:noFill/>
          </a:ln>
        </p:spPr>
        <p:txBody>
          <a:bodyPr anchorCtr="0" anchor="t" bIns="91425" lIns="91425" rIns="91425" tIns="91425">
            <a:noAutofit/>
          </a:bodyPr>
          <a:lstStyle/>
          <a:p>
            <a:pPr lvl="0" algn="ctr">
              <a:spcBef>
                <a:spcPts val="0"/>
              </a:spcBef>
              <a:buNone/>
            </a:pPr>
            <a:r>
              <a:rPr b="1" lang="en">
                <a:solidFill>
                  <a:srgbClr val="01426A"/>
                </a:solidFill>
                <a:latin typeface="Open Sans"/>
                <a:ea typeface="Open Sans"/>
                <a:cs typeface="Open Sans"/>
                <a:sym typeface="Open Sans"/>
              </a:rPr>
              <a:t>Parents &amp;</a:t>
            </a:r>
          </a:p>
          <a:p>
            <a:pPr lvl="0" algn="ctr">
              <a:spcBef>
                <a:spcPts val="0"/>
              </a:spcBef>
              <a:buNone/>
            </a:pPr>
            <a:r>
              <a:rPr b="1" lang="en">
                <a:solidFill>
                  <a:srgbClr val="01426A"/>
                </a:solidFill>
                <a:latin typeface="Open Sans"/>
                <a:ea typeface="Open Sans"/>
                <a:cs typeface="Open Sans"/>
                <a:sym typeface="Open Sans"/>
              </a:rPr>
              <a:t>Families</a:t>
            </a:r>
          </a:p>
        </p:txBody>
      </p:sp>
      <p:sp>
        <p:nvSpPr>
          <p:cNvPr id="194" name="Shape 194"/>
          <p:cNvSpPr/>
          <p:nvPr/>
        </p:nvSpPr>
        <p:spPr>
          <a:xfrm>
            <a:off x="7286050" y="1880700"/>
            <a:ext cx="1382100" cy="1382100"/>
          </a:xfrm>
          <a:prstGeom prst="diamond">
            <a:avLst/>
          </a:prstGeom>
          <a:solidFill>
            <a:srgbClr val="EEEEEE"/>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txBox="1"/>
          <p:nvPr/>
        </p:nvSpPr>
        <p:spPr>
          <a:xfrm>
            <a:off x="7458700" y="2367050"/>
            <a:ext cx="1081500" cy="807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GWC HQ</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CLASSROOM STAKEHOLDERS - DAILY</a:t>
            </a:r>
          </a:p>
        </p:txBody>
      </p:sp>
      <p:sp>
        <p:nvSpPr>
          <p:cNvPr id="201" name="Shape 201"/>
          <p:cNvSpPr txBox="1"/>
          <p:nvPr/>
        </p:nvSpPr>
        <p:spPr>
          <a:xfrm>
            <a:off x="793499" y="3072025"/>
            <a:ext cx="1437300" cy="1298700"/>
          </a:xfrm>
          <a:prstGeom prst="rect">
            <a:avLst/>
          </a:prstGeom>
          <a:solidFill>
            <a:srgbClr val="F4364C"/>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Students</a:t>
            </a:r>
          </a:p>
        </p:txBody>
      </p:sp>
      <p:sp>
        <p:nvSpPr>
          <p:cNvPr id="202" name="Shape 202"/>
          <p:cNvSpPr txBox="1"/>
          <p:nvPr/>
        </p:nvSpPr>
        <p:spPr>
          <a:xfrm>
            <a:off x="793494" y="1357300"/>
            <a:ext cx="1437300" cy="1298700"/>
          </a:xfrm>
          <a:prstGeom prst="rect">
            <a:avLst/>
          </a:prstGeom>
          <a:solidFill>
            <a:srgbClr val="F4364C"/>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Teachers &amp; TAs</a:t>
            </a:r>
          </a:p>
        </p:txBody>
      </p:sp>
      <p:cxnSp>
        <p:nvCxnSpPr>
          <p:cNvPr id="203" name="Shape 203"/>
          <p:cNvCxnSpPr/>
          <p:nvPr/>
        </p:nvCxnSpPr>
        <p:spPr>
          <a:xfrm>
            <a:off x="829300" y="2855925"/>
            <a:ext cx="7967700" cy="0"/>
          </a:xfrm>
          <a:prstGeom prst="straightConnector1">
            <a:avLst/>
          </a:prstGeom>
          <a:noFill/>
          <a:ln cap="flat" cmpd="sng" w="9525">
            <a:solidFill>
              <a:srgbClr val="01426A"/>
            </a:solidFill>
            <a:prstDash val="dot"/>
            <a:round/>
            <a:headEnd len="lg" w="lg" type="none"/>
            <a:tailEnd len="lg" w="lg" type="none"/>
          </a:ln>
        </p:spPr>
      </p:cxnSp>
      <p:sp>
        <p:nvSpPr>
          <p:cNvPr id="204" name="Shape 204"/>
          <p:cNvSpPr txBox="1"/>
          <p:nvPr/>
        </p:nvSpPr>
        <p:spPr>
          <a:xfrm>
            <a:off x="2499750" y="13615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Divide</a:t>
            </a:r>
            <a:r>
              <a:rPr lang="en">
                <a:solidFill>
                  <a:srgbClr val="01426A"/>
                </a:solidFill>
                <a:latin typeface="Open Sans"/>
                <a:ea typeface="Open Sans"/>
                <a:cs typeface="Open Sans"/>
                <a:sym typeface="Open Sans"/>
              </a:rPr>
              <a:t> work and support each other during the day</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Debrief and prepare each afternoon</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Celebrate progress and vi</a:t>
            </a:r>
            <a:r>
              <a:rPr lang="en">
                <a:solidFill>
                  <a:srgbClr val="01426A"/>
                </a:solidFill>
                <a:latin typeface="Open Sans"/>
                <a:ea typeface="Open Sans"/>
                <a:cs typeface="Open Sans"/>
                <a:sym typeface="Open Sans"/>
              </a:rPr>
              <a:t>sit with teams in your city on field trips</a:t>
            </a:r>
          </a:p>
          <a:p>
            <a:pPr indent="-228600" lvl="0" marL="457200">
              <a:spcBef>
                <a:spcPts val="0"/>
              </a:spcBef>
              <a:buClr>
                <a:srgbClr val="01426A"/>
              </a:buClr>
              <a:buFont typeface="Open Sans"/>
              <a:buChar char="●"/>
            </a:pPr>
            <a:r>
              <a:rPr lang="en">
                <a:solidFill>
                  <a:srgbClr val="01426A"/>
                </a:solidFill>
                <a:latin typeface="Open Sans"/>
                <a:ea typeface="Open Sans"/>
                <a:cs typeface="Open Sans"/>
                <a:sym typeface="Open Sans"/>
              </a:rPr>
              <a:t>Collaborate and share best practices across the country using Piazza</a:t>
            </a:r>
          </a:p>
        </p:txBody>
      </p:sp>
      <p:sp>
        <p:nvSpPr>
          <p:cNvPr id="205" name="Shape 205"/>
          <p:cNvSpPr txBox="1"/>
          <p:nvPr/>
        </p:nvSpPr>
        <p:spPr>
          <a:xfrm>
            <a:off x="2499750" y="31141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Encourage collaboration and risk taking</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Create and maintain a safe classroom environment</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Connect on LinkedIn  and GWC Loop - no other social media until after the summer!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CLASSROOM STAKEHOLDERS - WEEKLY</a:t>
            </a:r>
          </a:p>
        </p:txBody>
      </p:sp>
      <p:sp>
        <p:nvSpPr>
          <p:cNvPr id="211" name="Shape 211"/>
          <p:cNvSpPr txBox="1"/>
          <p:nvPr/>
        </p:nvSpPr>
        <p:spPr>
          <a:xfrm>
            <a:off x="787687" y="3087525"/>
            <a:ext cx="1437300" cy="1298700"/>
          </a:xfrm>
          <a:prstGeom prst="rect">
            <a:avLst/>
          </a:prstGeom>
          <a:solidFill>
            <a:srgbClr val="FDDD41"/>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Partner Points of Contact</a:t>
            </a:r>
          </a:p>
        </p:txBody>
      </p:sp>
      <p:sp>
        <p:nvSpPr>
          <p:cNvPr id="212" name="Shape 212"/>
          <p:cNvSpPr txBox="1"/>
          <p:nvPr/>
        </p:nvSpPr>
        <p:spPr>
          <a:xfrm>
            <a:off x="793491" y="1365175"/>
            <a:ext cx="1437300" cy="1298700"/>
          </a:xfrm>
          <a:prstGeom prst="rect">
            <a:avLst/>
          </a:prstGeom>
          <a:solidFill>
            <a:srgbClr val="F4364C">
              <a:alpha val="63880"/>
            </a:srgbClr>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Site Leads</a:t>
            </a:r>
          </a:p>
        </p:txBody>
      </p:sp>
      <p:cxnSp>
        <p:nvCxnSpPr>
          <p:cNvPr id="213" name="Shape 213"/>
          <p:cNvCxnSpPr/>
          <p:nvPr/>
        </p:nvCxnSpPr>
        <p:spPr>
          <a:xfrm>
            <a:off x="829300" y="2855925"/>
            <a:ext cx="7967700" cy="0"/>
          </a:xfrm>
          <a:prstGeom prst="straightConnector1">
            <a:avLst/>
          </a:prstGeom>
          <a:noFill/>
          <a:ln cap="flat" cmpd="sng" w="9525">
            <a:solidFill>
              <a:srgbClr val="01426A"/>
            </a:solidFill>
            <a:prstDash val="dot"/>
            <a:round/>
            <a:headEnd len="lg" w="lg" type="none"/>
            <a:tailEnd len="lg" w="lg" type="none"/>
          </a:ln>
        </p:spPr>
      </p:cxnSp>
      <p:sp>
        <p:nvSpPr>
          <p:cNvPr id="214" name="Shape 214"/>
          <p:cNvSpPr txBox="1"/>
          <p:nvPr/>
        </p:nvSpPr>
        <p:spPr>
          <a:xfrm>
            <a:off x="2499750" y="31141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Handle facilities issues (wifi, security)</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Coordinate logistics for Meet &amp; Greet and Graduation</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May be present for speakers or check in midday</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Potentially set up press opportunities</a:t>
            </a:r>
          </a:p>
        </p:txBody>
      </p:sp>
      <p:sp>
        <p:nvSpPr>
          <p:cNvPr id="215" name="Shape 215"/>
          <p:cNvSpPr txBox="1"/>
          <p:nvPr/>
        </p:nvSpPr>
        <p:spPr>
          <a:xfrm>
            <a:off x="2499750" y="13615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Weekly classroom visits</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Coach and provide feedback</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Connection to Girls Who Code full time staff for extra support</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When in doubt, contact your Site Lead!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CLASSROOM STAKEHOLDERS - INFREQUENT</a:t>
            </a:r>
          </a:p>
        </p:txBody>
      </p:sp>
      <p:sp>
        <p:nvSpPr>
          <p:cNvPr id="221" name="Shape 221"/>
          <p:cNvSpPr/>
          <p:nvPr/>
        </p:nvSpPr>
        <p:spPr>
          <a:xfrm>
            <a:off x="755200" y="3120650"/>
            <a:ext cx="1382100" cy="1382100"/>
          </a:xfrm>
          <a:prstGeom prst="diamond">
            <a:avLst/>
          </a:prstGeom>
          <a:solidFill>
            <a:srgbClr val="EEEEEE"/>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2" name="Shape 222"/>
          <p:cNvSpPr txBox="1"/>
          <p:nvPr/>
        </p:nvSpPr>
        <p:spPr>
          <a:xfrm>
            <a:off x="927850" y="3530800"/>
            <a:ext cx="1081500" cy="807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Parents &amp;</a:t>
            </a:r>
          </a:p>
          <a:p>
            <a:pPr lvl="0" rtl="0" algn="ctr">
              <a:spcBef>
                <a:spcPts val="0"/>
              </a:spcBef>
              <a:buNone/>
            </a:pPr>
            <a:r>
              <a:rPr b="1" lang="en">
                <a:solidFill>
                  <a:srgbClr val="01426A"/>
                </a:solidFill>
                <a:latin typeface="Open Sans"/>
                <a:ea typeface="Open Sans"/>
                <a:cs typeface="Open Sans"/>
                <a:sym typeface="Open Sans"/>
              </a:rPr>
              <a:t>Families</a:t>
            </a:r>
          </a:p>
        </p:txBody>
      </p:sp>
      <p:sp>
        <p:nvSpPr>
          <p:cNvPr id="223" name="Shape 223"/>
          <p:cNvSpPr/>
          <p:nvPr/>
        </p:nvSpPr>
        <p:spPr>
          <a:xfrm>
            <a:off x="732850" y="1271100"/>
            <a:ext cx="1382100" cy="1382100"/>
          </a:xfrm>
          <a:prstGeom prst="diamond">
            <a:avLst/>
          </a:prstGeom>
          <a:solidFill>
            <a:srgbClr val="EEEEEE"/>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4" name="Shape 224"/>
          <p:cNvSpPr txBox="1"/>
          <p:nvPr/>
        </p:nvSpPr>
        <p:spPr>
          <a:xfrm>
            <a:off x="905500" y="1757450"/>
            <a:ext cx="1081500" cy="8076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GWC HQ</a:t>
            </a:r>
          </a:p>
        </p:txBody>
      </p:sp>
      <p:cxnSp>
        <p:nvCxnSpPr>
          <p:cNvPr id="225" name="Shape 225"/>
          <p:cNvCxnSpPr/>
          <p:nvPr/>
        </p:nvCxnSpPr>
        <p:spPr>
          <a:xfrm>
            <a:off x="829300" y="2855925"/>
            <a:ext cx="7967700" cy="0"/>
          </a:xfrm>
          <a:prstGeom prst="straightConnector1">
            <a:avLst/>
          </a:prstGeom>
          <a:noFill/>
          <a:ln cap="flat" cmpd="sng" w="9525">
            <a:solidFill>
              <a:srgbClr val="01426A"/>
            </a:solidFill>
            <a:prstDash val="dot"/>
            <a:round/>
            <a:headEnd len="lg" w="lg" type="none"/>
            <a:tailEnd len="lg" w="lg" type="none"/>
          </a:ln>
        </p:spPr>
      </p:cxnSp>
      <p:sp>
        <p:nvSpPr>
          <p:cNvPr id="226" name="Shape 226"/>
          <p:cNvSpPr txBox="1"/>
          <p:nvPr/>
        </p:nvSpPr>
        <p:spPr>
          <a:xfrm>
            <a:off x="2499750" y="13615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One visit per summer</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Manage relationship with partners</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Alert teachers, students, and families of emergencies</a:t>
            </a:r>
          </a:p>
        </p:txBody>
      </p:sp>
      <p:sp>
        <p:nvSpPr>
          <p:cNvPr id="227" name="Shape 227"/>
          <p:cNvSpPr txBox="1"/>
          <p:nvPr/>
        </p:nvSpPr>
        <p:spPr>
          <a:xfrm>
            <a:off x="2499750" y="3114100"/>
            <a:ext cx="6332400" cy="1290300"/>
          </a:xfrm>
          <a:prstGeom prst="rect">
            <a:avLst/>
          </a:prstGeom>
          <a:noFill/>
          <a:ln>
            <a:noFill/>
          </a:ln>
        </p:spPr>
        <p:txBody>
          <a:bodyPr anchorCtr="0" anchor="ctr" bIns="91425" lIns="91425" rIns="91425" tIns="91425">
            <a:noAutofit/>
          </a:bodyPr>
          <a:lstStyle/>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Interact at Meet &amp; Greet and Graduation</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Alert you of student absences</a:t>
            </a:r>
          </a:p>
          <a:p>
            <a:pPr indent="-228600" lvl="0" marL="457200" rtl="0">
              <a:spcBef>
                <a:spcPts val="0"/>
              </a:spcBef>
              <a:buClr>
                <a:srgbClr val="01426A"/>
              </a:buClr>
              <a:buFont typeface="Open Sans"/>
              <a:buChar char="●"/>
            </a:pPr>
            <a:r>
              <a:rPr lang="en">
                <a:solidFill>
                  <a:srgbClr val="01426A"/>
                </a:solidFill>
                <a:latin typeface="Open Sans"/>
                <a:ea typeface="Open Sans"/>
                <a:cs typeface="Open Sans"/>
                <a:sym typeface="Open Sans"/>
              </a:rPr>
              <a:t>Otherwise, direct to summerimmersion@girlswhocode.com</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816450" y="2287800"/>
            <a:ext cx="7886700" cy="415500"/>
          </a:xfrm>
          <a:prstGeom prst="rect">
            <a:avLst/>
          </a:prstGeom>
          <a:solidFill>
            <a:srgbClr val="EEEEEE"/>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3" name="Shape 233"/>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42900" lvl="0" marL="457200" rtl="0">
              <a:lnSpc>
                <a:spcPct val="150000"/>
              </a:lnSpc>
              <a:spcBef>
                <a:spcPts val="0"/>
              </a:spcBef>
              <a:buSzPct val="100000"/>
              <a:buAutoNum type="arabicPeriod"/>
            </a:pPr>
            <a:r>
              <a:rPr lang="en" sz="1800"/>
              <a:t>Hook - 5 Min</a:t>
            </a:r>
          </a:p>
          <a:p>
            <a:pPr indent="-342900" lvl="0" marL="457200" rtl="0">
              <a:lnSpc>
                <a:spcPct val="150000"/>
              </a:lnSpc>
              <a:spcBef>
                <a:spcPts val="0"/>
              </a:spcBef>
              <a:buSzPct val="100000"/>
              <a:buAutoNum type="arabicPeriod"/>
            </a:pPr>
            <a:r>
              <a:rPr lang="en" sz="1800"/>
              <a:t>Objectives, Context and Agenda - 5 Min</a:t>
            </a:r>
          </a:p>
          <a:p>
            <a:pPr indent="-342900" lvl="0" marL="457200" rtl="0">
              <a:lnSpc>
                <a:spcPct val="150000"/>
              </a:lnSpc>
              <a:spcBef>
                <a:spcPts val="0"/>
              </a:spcBef>
              <a:buSzPct val="100000"/>
              <a:buAutoNum type="arabicPeriod"/>
            </a:pPr>
            <a:r>
              <a:rPr b="1" lang="en" sz="1800"/>
              <a:t>Who: </a:t>
            </a:r>
            <a:r>
              <a:rPr lang="en" sz="1800"/>
              <a:t>Classroom stakeholders</a:t>
            </a:r>
          </a:p>
          <a:p>
            <a:pPr indent="-342900" lvl="0" marL="457200" rtl="0">
              <a:lnSpc>
                <a:spcPct val="150000"/>
              </a:lnSpc>
              <a:spcBef>
                <a:spcPts val="0"/>
              </a:spcBef>
              <a:buSzPct val="100000"/>
              <a:buAutoNum type="arabicPeriod"/>
            </a:pPr>
            <a:r>
              <a:rPr b="1" lang="en" sz="1800"/>
              <a:t>What: </a:t>
            </a:r>
            <a:r>
              <a:rPr lang="en" sz="1800"/>
              <a:t>Teacher Handbook contents</a:t>
            </a:r>
          </a:p>
          <a:p>
            <a:pPr indent="-342900" lvl="0" marL="457200" rtl="0">
              <a:lnSpc>
                <a:spcPct val="150000"/>
              </a:lnSpc>
              <a:spcBef>
                <a:spcPts val="0"/>
              </a:spcBef>
              <a:buSzPct val="100000"/>
              <a:buAutoNum type="arabicPeriod"/>
            </a:pPr>
            <a:r>
              <a:rPr b="1" lang="en" sz="1800"/>
              <a:t>How: </a:t>
            </a:r>
            <a:r>
              <a:rPr lang="en" sz="1800"/>
              <a:t>Gather, alert, address, follow up</a:t>
            </a:r>
            <a:r>
              <a:rPr b="1" lang="en" sz="1800"/>
              <a:t> </a:t>
            </a:r>
          </a:p>
          <a:p>
            <a:pPr indent="-342900" lvl="0" marL="457200" rtl="0">
              <a:lnSpc>
                <a:spcPct val="150000"/>
              </a:lnSpc>
              <a:spcBef>
                <a:spcPts val="0"/>
              </a:spcBef>
              <a:buSzPct val="100000"/>
              <a:buAutoNum type="arabicPeriod"/>
            </a:pPr>
            <a:r>
              <a:rPr b="1" lang="en" sz="1800"/>
              <a:t>Q&amp;A: </a:t>
            </a:r>
            <a:r>
              <a:rPr lang="en" sz="1800"/>
              <a:t>Specific policies</a:t>
            </a:r>
          </a:p>
          <a:p>
            <a:pPr indent="-342900" lvl="0" marL="457200" rtl="0">
              <a:lnSpc>
                <a:spcPct val="150000"/>
              </a:lnSpc>
              <a:spcBef>
                <a:spcPts val="0"/>
              </a:spcBef>
              <a:buSzPct val="100000"/>
              <a:buAutoNum type="arabicPeriod"/>
            </a:pPr>
            <a:r>
              <a:rPr lang="en" sz="1800"/>
              <a:t>Reflection and Closing - 5 min</a:t>
            </a:r>
          </a:p>
        </p:txBody>
      </p:sp>
      <p:sp>
        <p:nvSpPr>
          <p:cNvPr id="234" name="Shape 23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90250" y="450150"/>
            <a:ext cx="5678100" cy="4090800"/>
          </a:xfrm>
          <a:prstGeom prst="rect">
            <a:avLst/>
          </a:prstGeom>
        </p:spPr>
        <p:txBody>
          <a:bodyPr anchorCtr="0" anchor="ctr" bIns="91425" lIns="91425" rIns="91425" tIns="91425">
            <a:noAutofit/>
          </a:bodyPr>
          <a:lstStyle/>
          <a:p>
            <a:pPr lvl="0">
              <a:spcBef>
                <a:spcPts val="0"/>
              </a:spcBef>
              <a:buNone/>
            </a:pPr>
            <a:r>
              <a:rPr lang="en"/>
              <a:t>What are the main policies covered in the Teacher Handbook?</a:t>
            </a:r>
          </a:p>
        </p:txBody>
      </p:sp>
      <p:grpSp>
        <p:nvGrpSpPr>
          <p:cNvPr id="240" name="Shape 240"/>
          <p:cNvGrpSpPr/>
          <p:nvPr/>
        </p:nvGrpSpPr>
        <p:grpSpPr>
          <a:xfrm>
            <a:off x="6397750" y="646000"/>
            <a:ext cx="2255100" cy="879900"/>
            <a:chOff x="6308075" y="1565175"/>
            <a:chExt cx="2255100" cy="879900"/>
          </a:xfrm>
        </p:grpSpPr>
        <p:sp>
          <p:nvSpPr>
            <p:cNvPr id="241" name="Shape 241"/>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2" name="Shape 242"/>
            <p:cNvSpPr txBox="1"/>
            <p:nvPr/>
          </p:nvSpPr>
          <p:spPr>
            <a:xfrm>
              <a:off x="63842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COLD CALLING</a:t>
              </a: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TEACHER HANDBOOK</a:t>
            </a:r>
          </a:p>
        </p:txBody>
      </p:sp>
      <p:sp>
        <p:nvSpPr>
          <p:cNvPr id="248" name="Shape 248"/>
          <p:cNvSpPr txBox="1"/>
          <p:nvPr/>
        </p:nvSpPr>
        <p:spPr>
          <a:xfrm>
            <a:off x="6849200"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Engagement Opportunities</a:t>
            </a:r>
          </a:p>
        </p:txBody>
      </p:sp>
      <p:sp>
        <p:nvSpPr>
          <p:cNvPr id="249" name="Shape 249"/>
          <p:cNvSpPr txBox="1"/>
          <p:nvPr/>
        </p:nvSpPr>
        <p:spPr>
          <a:xfrm>
            <a:off x="6849200" y="3099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Systems</a:t>
            </a:r>
          </a:p>
          <a:p>
            <a:pPr lvl="0" rtl="0" algn="ctr">
              <a:spcBef>
                <a:spcPts val="0"/>
              </a:spcBef>
              <a:buNone/>
            </a:pPr>
            <a:r>
              <a:rPr b="1" lang="en">
                <a:solidFill>
                  <a:srgbClr val="01426A"/>
                </a:solidFill>
                <a:latin typeface="Open Sans"/>
                <a:ea typeface="Open Sans"/>
                <a:cs typeface="Open Sans"/>
                <a:sym typeface="Open Sans"/>
              </a:rPr>
              <a:t>+ </a:t>
            </a:r>
          </a:p>
          <a:p>
            <a:pPr lvl="0" rtl="0" algn="ctr">
              <a:spcBef>
                <a:spcPts val="0"/>
              </a:spcBef>
              <a:buNone/>
            </a:pPr>
            <a:r>
              <a:rPr b="1" lang="en">
                <a:solidFill>
                  <a:srgbClr val="01426A"/>
                </a:solidFill>
                <a:latin typeface="Open Sans"/>
                <a:ea typeface="Open Sans"/>
                <a:cs typeface="Open Sans"/>
                <a:sym typeface="Open Sans"/>
              </a:rPr>
              <a:t>Appendix</a:t>
            </a:r>
          </a:p>
        </p:txBody>
      </p:sp>
      <p:sp>
        <p:nvSpPr>
          <p:cNvPr id="250" name="Shape 250"/>
          <p:cNvSpPr txBox="1"/>
          <p:nvPr/>
        </p:nvSpPr>
        <p:spPr>
          <a:xfrm>
            <a:off x="1012800"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Attendance Policy</a:t>
            </a:r>
          </a:p>
        </p:txBody>
      </p:sp>
      <p:sp>
        <p:nvSpPr>
          <p:cNvPr id="251" name="Shape 251"/>
          <p:cNvSpPr txBox="1"/>
          <p:nvPr/>
        </p:nvSpPr>
        <p:spPr>
          <a:xfrm>
            <a:off x="1012800" y="312622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HR Queries</a:t>
            </a:r>
          </a:p>
        </p:txBody>
      </p:sp>
      <p:sp>
        <p:nvSpPr>
          <p:cNvPr id="252" name="Shape 252"/>
          <p:cNvSpPr txBox="1"/>
          <p:nvPr/>
        </p:nvSpPr>
        <p:spPr>
          <a:xfrm>
            <a:off x="2943275"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Emergency Procedures</a:t>
            </a:r>
          </a:p>
        </p:txBody>
      </p:sp>
      <p:sp>
        <p:nvSpPr>
          <p:cNvPr id="253" name="Shape 253"/>
          <p:cNvSpPr txBox="1"/>
          <p:nvPr/>
        </p:nvSpPr>
        <p:spPr>
          <a:xfrm>
            <a:off x="2943275" y="312622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Student Emotional Health</a:t>
            </a:r>
          </a:p>
        </p:txBody>
      </p:sp>
      <p:sp>
        <p:nvSpPr>
          <p:cNvPr id="254" name="Shape 254"/>
          <p:cNvSpPr txBox="1"/>
          <p:nvPr/>
        </p:nvSpPr>
        <p:spPr>
          <a:xfrm>
            <a:off x="4896237"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Host Site Issues</a:t>
            </a:r>
          </a:p>
        </p:txBody>
      </p:sp>
      <p:sp>
        <p:nvSpPr>
          <p:cNvPr id="255" name="Shape 255"/>
          <p:cNvSpPr txBox="1"/>
          <p:nvPr/>
        </p:nvSpPr>
        <p:spPr>
          <a:xfrm>
            <a:off x="4896237" y="312622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Press and Social Media Guidelines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TEACHER HANDBOOK</a:t>
            </a:r>
          </a:p>
        </p:txBody>
      </p:sp>
      <p:sp>
        <p:nvSpPr>
          <p:cNvPr id="261" name="Shape 261"/>
          <p:cNvSpPr txBox="1"/>
          <p:nvPr/>
        </p:nvSpPr>
        <p:spPr>
          <a:xfrm>
            <a:off x="6849200"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Engagement Opportunities</a:t>
            </a:r>
          </a:p>
        </p:txBody>
      </p:sp>
      <p:sp>
        <p:nvSpPr>
          <p:cNvPr id="262" name="Shape 262"/>
          <p:cNvSpPr txBox="1"/>
          <p:nvPr/>
        </p:nvSpPr>
        <p:spPr>
          <a:xfrm>
            <a:off x="6849200" y="3099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Systems</a:t>
            </a:r>
          </a:p>
          <a:p>
            <a:pPr lvl="0" rtl="0" algn="ctr">
              <a:spcBef>
                <a:spcPts val="0"/>
              </a:spcBef>
              <a:buNone/>
            </a:pPr>
            <a:r>
              <a:rPr b="1" lang="en">
                <a:solidFill>
                  <a:srgbClr val="01426A"/>
                </a:solidFill>
                <a:latin typeface="Open Sans"/>
                <a:ea typeface="Open Sans"/>
                <a:cs typeface="Open Sans"/>
                <a:sym typeface="Open Sans"/>
              </a:rPr>
              <a:t>+ </a:t>
            </a:r>
          </a:p>
          <a:p>
            <a:pPr lvl="0" rtl="0" algn="ctr">
              <a:spcBef>
                <a:spcPts val="0"/>
              </a:spcBef>
              <a:buNone/>
            </a:pPr>
            <a:r>
              <a:rPr b="1" lang="en">
                <a:solidFill>
                  <a:srgbClr val="01426A"/>
                </a:solidFill>
                <a:latin typeface="Open Sans"/>
                <a:ea typeface="Open Sans"/>
                <a:cs typeface="Open Sans"/>
                <a:sym typeface="Open Sans"/>
              </a:rPr>
              <a:t>Appendix</a:t>
            </a:r>
          </a:p>
        </p:txBody>
      </p:sp>
      <p:sp>
        <p:nvSpPr>
          <p:cNvPr id="263" name="Shape 263"/>
          <p:cNvSpPr txBox="1"/>
          <p:nvPr/>
        </p:nvSpPr>
        <p:spPr>
          <a:xfrm>
            <a:off x="1012800"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Attendance Policy</a:t>
            </a:r>
          </a:p>
        </p:txBody>
      </p:sp>
      <p:sp>
        <p:nvSpPr>
          <p:cNvPr id="264" name="Shape 264"/>
          <p:cNvSpPr txBox="1"/>
          <p:nvPr/>
        </p:nvSpPr>
        <p:spPr>
          <a:xfrm>
            <a:off x="1012800" y="312622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HR Queries</a:t>
            </a:r>
          </a:p>
        </p:txBody>
      </p:sp>
      <p:sp>
        <p:nvSpPr>
          <p:cNvPr id="265" name="Shape 265"/>
          <p:cNvSpPr txBox="1"/>
          <p:nvPr/>
        </p:nvSpPr>
        <p:spPr>
          <a:xfrm>
            <a:off x="2943275"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Emergency Procedures</a:t>
            </a:r>
          </a:p>
        </p:txBody>
      </p:sp>
      <p:sp>
        <p:nvSpPr>
          <p:cNvPr id="266" name="Shape 266"/>
          <p:cNvSpPr txBox="1"/>
          <p:nvPr/>
        </p:nvSpPr>
        <p:spPr>
          <a:xfrm>
            <a:off x="2943275" y="3126225"/>
            <a:ext cx="1785600" cy="1785600"/>
          </a:xfrm>
          <a:prstGeom prst="rect">
            <a:avLst/>
          </a:prstGeom>
          <a:solidFill>
            <a:srgbClr val="FDDD41"/>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Student Emotional Health</a:t>
            </a:r>
          </a:p>
        </p:txBody>
      </p:sp>
      <p:sp>
        <p:nvSpPr>
          <p:cNvPr id="267" name="Shape 267"/>
          <p:cNvSpPr txBox="1"/>
          <p:nvPr/>
        </p:nvSpPr>
        <p:spPr>
          <a:xfrm>
            <a:off x="4896237" y="119457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Host Site Issues</a:t>
            </a:r>
          </a:p>
        </p:txBody>
      </p:sp>
      <p:sp>
        <p:nvSpPr>
          <p:cNvPr id="268" name="Shape 268"/>
          <p:cNvSpPr txBox="1"/>
          <p:nvPr/>
        </p:nvSpPr>
        <p:spPr>
          <a:xfrm>
            <a:off x="4896237" y="3126225"/>
            <a:ext cx="1785600" cy="1785600"/>
          </a:xfrm>
          <a:prstGeom prst="rect">
            <a:avLst/>
          </a:prstGeom>
          <a:no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Press and Social Media Guidelines</a:t>
            </a:r>
          </a:p>
        </p:txBody>
      </p:sp>
      <p:sp>
        <p:nvSpPr>
          <p:cNvPr id="269" name="Shape 269"/>
          <p:cNvSpPr txBox="1"/>
          <p:nvPr/>
        </p:nvSpPr>
        <p:spPr>
          <a:xfrm>
            <a:off x="1012800" y="1194575"/>
            <a:ext cx="1785600" cy="1785600"/>
          </a:xfrm>
          <a:prstGeom prst="rect">
            <a:avLst/>
          </a:prstGeom>
          <a:solidFill>
            <a:srgbClr val="F4364C"/>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Attendance Policy</a:t>
            </a:r>
          </a:p>
        </p:txBody>
      </p:sp>
      <p:sp>
        <p:nvSpPr>
          <p:cNvPr id="270" name="Shape 270"/>
          <p:cNvSpPr txBox="1"/>
          <p:nvPr/>
        </p:nvSpPr>
        <p:spPr>
          <a:xfrm>
            <a:off x="2943275" y="1194575"/>
            <a:ext cx="1785600" cy="1785600"/>
          </a:xfrm>
          <a:prstGeom prst="rect">
            <a:avLst/>
          </a:prstGeom>
          <a:solidFill>
            <a:srgbClr val="FDDD41"/>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Emergency Procedures</a:t>
            </a:r>
          </a:p>
        </p:txBody>
      </p:sp>
      <p:sp>
        <p:nvSpPr>
          <p:cNvPr id="271" name="Shape 271"/>
          <p:cNvSpPr txBox="1"/>
          <p:nvPr/>
        </p:nvSpPr>
        <p:spPr>
          <a:xfrm>
            <a:off x="6849200" y="1194575"/>
            <a:ext cx="1785600" cy="1785600"/>
          </a:xfrm>
          <a:prstGeom prst="rect">
            <a:avLst/>
          </a:prstGeom>
          <a:solidFill>
            <a:srgbClr val="6ECEB2"/>
          </a:solidFill>
          <a:ln cap="flat" cmpd="sng" w="952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Engagement Opportunities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TEACHER HANDBOOK</a:t>
            </a:r>
          </a:p>
        </p:txBody>
      </p:sp>
      <p:sp>
        <p:nvSpPr>
          <p:cNvPr id="277" name="Shape 277"/>
          <p:cNvSpPr txBox="1"/>
          <p:nvPr/>
        </p:nvSpPr>
        <p:spPr>
          <a:xfrm>
            <a:off x="1205075" y="1678950"/>
            <a:ext cx="1785600" cy="1785600"/>
          </a:xfrm>
          <a:prstGeom prst="rect">
            <a:avLst/>
          </a:prstGeom>
          <a:solidFill>
            <a:srgbClr val="F4364C"/>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Attendance Policy</a:t>
            </a:r>
          </a:p>
        </p:txBody>
      </p:sp>
      <p:sp>
        <p:nvSpPr>
          <p:cNvPr id="278" name="Shape 278"/>
          <p:cNvSpPr txBox="1"/>
          <p:nvPr/>
        </p:nvSpPr>
        <p:spPr>
          <a:xfrm>
            <a:off x="3533250" y="1317700"/>
            <a:ext cx="5239800" cy="2956200"/>
          </a:xfrm>
          <a:prstGeom prst="rect">
            <a:avLst/>
          </a:prstGeom>
          <a:noFill/>
          <a:ln>
            <a:noFill/>
          </a:ln>
        </p:spPr>
        <p:txBody>
          <a:bodyPr anchorCtr="0" anchor="t" bIns="91425" lIns="91425" rIns="91425" tIns="91425">
            <a:noAutofit/>
          </a:bodyPr>
          <a:lstStyle/>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Student lateness or absence:</a:t>
            </a:r>
          </a:p>
          <a:p>
            <a:pPr indent="-228600" lvl="1" marL="914400" rtl="0">
              <a:spcBef>
                <a:spcPts val="0"/>
              </a:spcBef>
              <a:buClr>
                <a:srgbClr val="01426A"/>
              </a:buClr>
              <a:buChar char="○"/>
            </a:pPr>
            <a:r>
              <a:rPr b="1" lang="en">
                <a:solidFill>
                  <a:srgbClr val="01426A"/>
                </a:solidFill>
                <a:latin typeface="Open Sans"/>
                <a:ea typeface="Open Sans"/>
                <a:cs typeface="Open Sans"/>
                <a:sym typeface="Open Sans"/>
              </a:rPr>
              <a:t>Student or guardian: </a:t>
            </a:r>
            <a:r>
              <a:rPr lang="en">
                <a:solidFill>
                  <a:srgbClr val="01426A"/>
                </a:solidFill>
                <a:latin typeface="Open Sans"/>
                <a:ea typeface="Open Sans"/>
                <a:cs typeface="Open Sans"/>
                <a:sym typeface="Open Sans"/>
              </a:rPr>
              <a:t>Written notification is preferred, verbal is acceptable</a:t>
            </a:r>
          </a:p>
          <a:p>
            <a:pPr indent="-228600" lvl="1" marL="914400" rtl="0">
              <a:spcBef>
                <a:spcPts val="0"/>
              </a:spcBef>
              <a:buClr>
                <a:srgbClr val="01426A"/>
              </a:buClr>
              <a:buChar char="○"/>
            </a:pPr>
            <a:r>
              <a:rPr b="1" lang="en">
                <a:solidFill>
                  <a:srgbClr val="01426A"/>
                </a:solidFill>
                <a:latin typeface="Open Sans"/>
                <a:ea typeface="Open Sans"/>
                <a:cs typeface="Open Sans"/>
                <a:sym typeface="Open Sans"/>
              </a:rPr>
              <a:t>Teaching team: </a:t>
            </a:r>
            <a:r>
              <a:rPr lang="en">
                <a:solidFill>
                  <a:srgbClr val="01426A"/>
                </a:solidFill>
                <a:latin typeface="Open Sans"/>
                <a:ea typeface="Open Sans"/>
                <a:cs typeface="Open Sans"/>
                <a:sym typeface="Open Sans"/>
              </a:rPr>
              <a:t>Note in Canvas by 10am, alert your Site Lead if any unexpected absences</a:t>
            </a:r>
          </a:p>
          <a:p>
            <a:pPr indent="-228600" lvl="1" marL="914400" rtl="0">
              <a:spcBef>
                <a:spcPts val="0"/>
              </a:spcBef>
              <a:buClr>
                <a:srgbClr val="01426A"/>
              </a:buClr>
              <a:buChar char="○"/>
            </a:pPr>
            <a:r>
              <a:rPr b="1" lang="en">
                <a:solidFill>
                  <a:srgbClr val="01426A"/>
                </a:solidFill>
                <a:latin typeface="Open Sans"/>
                <a:ea typeface="Open Sans"/>
                <a:cs typeface="Open Sans"/>
                <a:sym typeface="Open Sans"/>
              </a:rPr>
              <a:t>Site Lead: </a:t>
            </a:r>
            <a:r>
              <a:rPr lang="en">
                <a:solidFill>
                  <a:srgbClr val="01426A"/>
                </a:solidFill>
                <a:latin typeface="Open Sans"/>
                <a:ea typeface="Open Sans"/>
                <a:cs typeface="Open Sans"/>
                <a:sym typeface="Open Sans"/>
              </a:rPr>
              <a:t>Review all classroom attendance records, report any absent students via Slack and note any unplanned absences (may require follow up with guardian)</a:t>
            </a:r>
          </a:p>
          <a:p>
            <a:pPr indent="-228600" lvl="1" marL="914400" rtl="0">
              <a:spcBef>
                <a:spcPts val="0"/>
              </a:spcBef>
              <a:buClr>
                <a:srgbClr val="01426A"/>
              </a:buClr>
              <a:buFont typeface="Open Sans"/>
              <a:buChar char="○"/>
            </a:pPr>
            <a:r>
              <a:rPr b="1" lang="en">
                <a:solidFill>
                  <a:srgbClr val="01426A"/>
                </a:solidFill>
                <a:latin typeface="Open Sans"/>
                <a:ea typeface="Open Sans"/>
                <a:cs typeface="Open Sans"/>
                <a:sym typeface="Open Sans"/>
              </a:rPr>
              <a:t>Girls Who Code HQ: </a:t>
            </a:r>
            <a:r>
              <a:rPr lang="en">
                <a:solidFill>
                  <a:srgbClr val="01426A"/>
                </a:solidFill>
                <a:latin typeface="Open Sans"/>
                <a:ea typeface="Open Sans"/>
                <a:cs typeface="Open Sans"/>
                <a:sym typeface="Open Sans"/>
              </a:rPr>
              <a:t>provide support if frequent or extended absence</a:t>
            </a:r>
          </a:p>
          <a:p>
            <a:pPr indent="0" lvl="0" marL="0" rtl="0">
              <a:spcBef>
                <a:spcPts val="0"/>
              </a:spcBef>
              <a:buNone/>
            </a:pPr>
            <a:r>
              <a:t/>
            </a:r>
            <a:endParaRPr>
              <a:solidFill>
                <a:srgbClr val="01426A"/>
              </a:solidFill>
              <a:latin typeface="Open Sans"/>
              <a:ea typeface="Open Sans"/>
              <a:cs typeface="Open Sans"/>
              <a:sym typeface="Open Sans"/>
            </a:endParaRPr>
          </a:p>
        </p:txBody>
      </p:sp>
      <p:sp>
        <p:nvSpPr>
          <p:cNvPr id="279" name="Shape 279"/>
          <p:cNvSpPr txBox="1"/>
          <p:nvPr/>
        </p:nvSpPr>
        <p:spPr>
          <a:xfrm>
            <a:off x="1140125" y="3913725"/>
            <a:ext cx="7861200" cy="925200"/>
          </a:xfrm>
          <a:prstGeom prst="rect">
            <a:avLst/>
          </a:prstGeom>
          <a:noFill/>
          <a:ln>
            <a:noFill/>
          </a:ln>
        </p:spPr>
        <p:txBody>
          <a:bodyPr anchorCtr="0" anchor="ctr" bIns="91425" lIns="91425" rIns="91425" tIns="91425">
            <a:noAutofit/>
          </a:bodyPr>
          <a:lstStyle/>
          <a:p>
            <a:pPr lvl="0" rtl="0" algn="ctr">
              <a:spcBef>
                <a:spcPts val="0"/>
              </a:spcBef>
              <a:buNone/>
            </a:pPr>
            <a:r>
              <a:rPr b="1" i="1" lang="en">
                <a:solidFill>
                  <a:srgbClr val="F4364C"/>
                </a:solidFill>
                <a:latin typeface="Open Sans"/>
                <a:ea typeface="Open Sans"/>
                <a:cs typeface="Open Sans"/>
                <a:sym typeface="Open Sans"/>
              </a:rPr>
              <a:t>NOTE:</a:t>
            </a:r>
            <a:r>
              <a:rPr i="1" lang="en">
                <a:solidFill>
                  <a:srgbClr val="01426A"/>
                </a:solidFill>
                <a:latin typeface="Open Sans"/>
                <a:ea typeface="Open Sans"/>
                <a:cs typeface="Open Sans"/>
                <a:sym typeface="Open Sans"/>
              </a:rPr>
              <a:t> </a:t>
            </a:r>
            <a:r>
              <a:rPr i="1" lang="en">
                <a:solidFill>
                  <a:srgbClr val="01426A"/>
                </a:solidFill>
                <a:latin typeface="Open Sans"/>
                <a:ea typeface="Open Sans"/>
                <a:cs typeface="Open Sans"/>
                <a:sym typeface="Open Sans"/>
              </a:rPr>
              <a:t>Girls Who Code will not remove a student from the program due to absences, but strongly discourages missing more than two (2) day of the program. </a:t>
            </a:r>
            <a:r>
              <a:rPr b="1" i="1" lang="en">
                <a:solidFill>
                  <a:srgbClr val="01426A"/>
                </a:solidFill>
                <a:latin typeface="Open Sans"/>
                <a:ea typeface="Open Sans"/>
                <a:cs typeface="Open Sans"/>
                <a:sym typeface="Open Sans"/>
              </a:rPr>
              <a:t>Only Girls Who Code HQ has the authority to dismiss a student from the program.</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TEACHER HANDBOOK</a:t>
            </a:r>
          </a:p>
        </p:txBody>
      </p:sp>
      <p:sp>
        <p:nvSpPr>
          <p:cNvPr id="285" name="Shape 285"/>
          <p:cNvSpPr txBox="1"/>
          <p:nvPr/>
        </p:nvSpPr>
        <p:spPr>
          <a:xfrm>
            <a:off x="1205075" y="1678950"/>
            <a:ext cx="1785600" cy="1785600"/>
          </a:xfrm>
          <a:prstGeom prst="rect">
            <a:avLst/>
          </a:prstGeom>
          <a:solidFill>
            <a:srgbClr val="6ECEB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Engagement Opportunities</a:t>
            </a:r>
          </a:p>
        </p:txBody>
      </p:sp>
      <p:sp>
        <p:nvSpPr>
          <p:cNvPr id="286" name="Shape 286"/>
          <p:cNvSpPr txBox="1"/>
          <p:nvPr/>
        </p:nvSpPr>
        <p:spPr>
          <a:xfrm>
            <a:off x="3533250" y="1317700"/>
            <a:ext cx="5239800" cy="2956200"/>
          </a:xfrm>
          <a:prstGeom prst="rect">
            <a:avLst/>
          </a:prstGeom>
          <a:noFill/>
          <a:ln>
            <a:noFill/>
          </a:ln>
        </p:spPr>
        <p:txBody>
          <a:bodyPr anchorCtr="0" anchor="t" bIns="91425" lIns="91425" rIns="91425" tIns="91425">
            <a:noAutofit/>
          </a:bodyPr>
          <a:lstStyle/>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Field Trips and Speakers</a:t>
            </a:r>
          </a:p>
          <a:p>
            <a:pPr indent="-228600" lvl="1" marL="914400" rtl="0">
              <a:spcBef>
                <a:spcPts val="0"/>
              </a:spcBef>
              <a:buClr>
                <a:srgbClr val="01426A"/>
              </a:buClr>
              <a:buChar char="○"/>
            </a:pPr>
            <a:r>
              <a:rPr b="1" lang="en">
                <a:solidFill>
                  <a:srgbClr val="01426A"/>
                </a:solidFill>
                <a:latin typeface="Open Sans"/>
                <a:ea typeface="Open Sans"/>
                <a:cs typeface="Open Sans"/>
                <a:sym typeface="Open Sans"/>
              </a:rPr>
              <a:t>Scheduled by May 15: </a:t>
            </a:r>
            <a:r>
              <a:rPr lang="en">
                <a:solidFill>
                  <a:srgbClr val="01426A"/>
                </a:solidFill>
                <a:latin typeface="Open Sans"/>
                <a:ea typeface="Open Sans"/>
                <a:cs typeface="Open Sans"/>
                <a:sym typeface="Open Sans"/>
              </a:rPr>
              <a:t>You will receive a spreadsheet with all confirmed event details, including permission slips (if required) and transportation details</a:t>
            </a:r>
          </a:p>
          <a:p>
            <a:pPr indent="-228600" lvl="1" marL="914400" rtl="0">
              <a:spcBef>
                <a:spcPts val="0"/>
              </a:spcBef>
              <a:buClr>
                <a:srgbClr val="01426A"/>
              </a:buClr>
              <a:buFont typeface="Open Sans"/>
              <a:buChar char="○"/>
            </a:pPr>
            <a:r>
              <a:rPr b="1" lang="en">
                <a:solidFill>
                  <a:srgbClr val="01426A"/>
                </a:solidFill>
                <a:latin typeface="Open Sans"/>
                <a:ea typeface="Open Sans"/>
                <a:cs typeface="Open Sans"/>
                <a:sym typeface="Open Sans"/>
              </a:rPr>
              <a:t>Review report during Week 0: </a:t>
            </a:r>
            <a:r>
              <a:rPr lang="en">
                <a:solidFill>
                  <a:srgbClr val="01426A"/>
                </a:solidFill>
                <a:latin typeface="Open Sans"/>
                <a:ea typeface="Open Sans"/>
                <a:cs typeface="Open Sans"/>
                <a:sym typeface="Open Sans"/>
              </a:rPr>
              <a:t>add all events to your classroom calendar</a:t>
            </a:r>
          </a:p>
          <a:p>
            <a:pPr indent="-228600" lvl="1" marL="914400" rtl="0">
              <a:spcBef>
                <a:spcPts val="0"/>
              </a:spcBef>
              <a:buClr>
                <a:srgbClr val="01426A"/>
              </a:buClr>
              <a:buFont typeface="Open Sans"/>
              <a:buChar char="○"/>
            </a:pPr>
            <a:r>
              <a:rPr b="1" lang="en">
                <a:solidFill>
                  <a:srgbClr val="01426A"/>
                </a:solidFill>
                <a:latin typeface="Open Sans"/>
                <a:ea typeface="Open Sans"/>
                <a:cs typeface="Open Sans"/>
                <a:sym typeface="Open Sans"/>
              </a:rPr>
              <a:t>If any event details change:</a:t>
            </a:r>
            <a:r>
              <a:rPr lang="en">
                <a:solidFill>
                  <a:srgbClr val="01426A"/>
                </a:solidFill>
                <a:latin typeface="Open Sans"/>
                <a:ea typeface="Open Sans"/>
                <a:cs typeface="Open Sans"/>
                <a:sym typeface="Open Sans"/>
              </a:rPr>
              <a:t> You will be notified by a member of GWC or your Site Lead </a:t>
            </a:r>
          </a:p>
          <a:p>
            <a:pPr indent="-228600" lvl="1" marL="914400" rtl="0">
              <a:spcBef>
                <a:spcPts val="0"/>
              </a:spcBef>
              <a:buClr>
                <a:srgbClr val="01426A"/>
              </a:buClr>
              <a:buFont typeface="Open Sans"/>
              <a:buChar char="○"/>
            </a:pPr>
            <a:r>
              <a:rPr b="1" lang="en">
                <a:solidFill>
                  <a:srgbClr val="01426A"/>
                </a:solidFill>
                <a:latin typeface="Open Sans"/>
                <a:ea typeface="Open Sans"/>
                <a:cs typeface="Open Sans"/>
                <a:sym typeface="Open Sans"/>
              </a:rPr>
              <a:t>Prepare your girls: </a:t>
            </a:r>
            <a:r>
              <a:rPr lang="en">
                <a:solidFill>
                  <a:srgbClr val="01426A"/>
                </a:solidFill>
                <a:latin typeface="Open Sans"/>
                <a:ea typeface="Open Sans"/>
                <a:cs typeface="Open Sans"/>
                <a:sym typeface="Open Sans"/>
              </a:rPr>
              <a:t>Before any speaker, trip, or workshop, brief them about the experience and help them prepare questions</a:t>
            </a:r>
          </a:p>
          <a:p>
            <a:pPr indent="-228600" lvl="1" marL="914400" rtl="0">
              <a:spcBef>
                <a:spcPts val="0"/>
              </a:spcBef>
              <a:buClr>
                <a:srgbClr val="01426A"/>
              </a:buClr>
              <a:buFont typeface="Open Sans"/>
              <a:buChar char="○"/>
            </a:pPr>
            <a:r>
              <a:rPr b="1" lang="en">
                <a:solidFill>
                  <a:srgbClr val="01426A"/>
                </a:solidFill>
                <a:latin typeface="Open Sans"/>
                <a:ea typeface="Open Sans"/>
                <a:cs typeface="Open Sans"/>
                <a:sym typeface="Open Sans"/>
              </a:rPr>
              <a:t>Fill out the survey </a:t>
            </a:r>
            <a:r>
              <a:rPr lang="en">
                <a:solidFill>
                  <a:srgbClr val="01426A"/>
                </a:solidFill>
                <a:latin typeface="Open Sans"/>
                <a:ea typeface="Open Sans"/>
                <a:cs typeface="Open Sans"/>
                <a:sym typeface="Open Sans"/>
              </a:rPr>
              <a:t>after every opportunity so GWC knows which events to book for next year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6" name="Shape 126"/>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Interaction Meter</a:t>
            </a:r>
          </a:p>
        </p:txBody>
      </p:sp>
      <p:sp>
        <p:nvSpPr>
          <p:cNvPr id="127" name="Shape 127"/>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Interaction mode: You’ll be observing, participating, and leading at different times during this session. If you are ever confused what your role or task is, ask a neighbor or raise your hand. </a:t>
            </a:r>
          </a:p>
        </p:txBody>
      </p:sp>
      <p:pic>
        <p:nvPicPr>
          <p:cNvPr id="128" name="Shape 128"/>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129" name="Shape 129"/>
          <p:cNvGraphicFramePr/>
          <p:nvPr/>
        </p:nvGraphicFramePr>
        <p:xfrm>
          <a:off x="1377075" y="2310950"/>
          <a:ext cx="3000000" cy="3000000"/>
        </p:xfrm>
        <a:graphic>
          <a:graphicData uri="http://schemas.openxmlformats.org/drawingml/2006/table">
            <a:tbl>
              <a:tblPr>
                <a:noFill/>
                <a:tableStyleId>{9512FF6F-4771-431E-9525-378175CFB606}</a:tableStyleId>
              </a:tblPr>
              <a:tblGrid>
                <a:gridCol w="2413000"/>
                <a:gridCol w="2413000"/>
                <a:gridCol w="2413000"/>
              </a:tblGrid>
              <a:tr h="100000">
                <a:tc>
                  <a:txBody>
                    <a:bodyPr>
                      <a:noAutofit/>
                    </a:bodyPr>
                    <a:lstStyle/>
                    <a:p>
                      <a:pPr lvl="0" rtl="0" algn="ctr">
                        <a:spcBef>
                          <a:spcPts val="0"/>
                        </a:spcBef>
                        <a:buNone/>
                      </a:pPr>
                      <a:r>
                        <a:rPr b="1" lang="en">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sp>
        <p:nvSpPr>
          <p:cNvPr id="130" name="Shape 130"/>
          <p:cNvSpPr/>
          <p:nvPr/>
        </p:nvSpPr>
        <p:spPr>
          <a:xfrm>
            <a:off x="3884925" y="2806650"/>
            <a:ext cx="242100" cy="209400"/>
          </a:xfrm>
          <a:prstGeom prst="triangle">
            <a:avLst>
              <a:gd fmla="val 50000" name="adj"/>
            </a:avLst>
          </a:prstGeom>
          <a:solidFill>
            <a:srgbClr val="01426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490250" y="-235650"/>
            <a:ext cx="5678100" cy="4090800"/>
          </a:xfrm>
          <a:prstGeom prst="rect">
            <a:avLst/>
          </a:prstGeom>
        </p:spPr>
        <p:txBody>
          <a:bodyPr anchorCtr="0" anchor="ctr" bIns="91425" lIns="91425" rIns="91425" tIns="91425">
            <a:noAutofit/>
          </a:bodyPr>
          <a:lstStyle/>
          <a:p>
            <a:pPr lvl="0" rtl="0">
              <a:spcBef>
                <a:spcPts val="0"/>
              </a:spcBef>
              <a:buNone/>
            </a:pPr>
            <a:r>
              <a:rPr lang="en"/>
              <a:t>How might you prepare your students for Q&amp;A with a speaker?</a:t>
            </a:r>
          </a:p>
        </p:txBody>
      </p:sp>
      <p:grpSp>
        <p:nvGrpSpPr>
          <p:cNvPr id="292" name="Shape 292"/>
          <p:cNvGrpSpPr/>
          <p:nvPr/>
        </p:nvGrpSpPr>
        <p:grpSpPr>
          <a:xfrm>
            <a:off x="6397750" y="646000"/>
            <a:ext cx="2255100" cy="879900"/>
            <a:chOff x="6308075" y="1565175"/>
            <a:chExt cx="2255100" cy="879900"/>
          </a:xfrm>
        </p:grpSpPr>
        <p:sp>
          <p:nvSpPr>
            <p:cNvPr id="293" name="Shape 293"/>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4" name="Shape 294"/>
            <p:cNvSpPr txBox="1"/>
            <p:nvPr/>
          </p:nvSpPr>
          <p:spPr>
            <a:xfrm>
              <a:off x="63842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COLD CALLING</a:t>
              </a:r>
            </a:p>
          </p:txBody>
        </p:sp>
      </p:grpSp>
      <p:sp>
        <p:nvSpPr>
          <p:cNvPr id="295" name="Shape 295"/>
          <p:cNvSpPr txBox="1"/>
          <p:nvPr/>
        </p:nvSpPr>
        <p:spPr>
          <a:xfrm>
            <a:off x="523075" y="3658250"/>
            <a:ext cx="7264800" cy="8799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i="1" lang="en" sz="2400">
                <a:solidFill>
                  <a:srgbClr val="01426A"/>
                </a:solidFill>
                <a:latin typeface="Open Sans"/>
                <a:ea typeface="Open Sans"/>
                <a:cs typeface="Open Sans"/>
                <a:sym typeface="Open Sans"/>
              </a:rPr>
              <a:t>In particular, how would you ensure girls are sharing the floor?</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TEACHER HANDBOOK</a:t>
            </a:r>
          </a:p>
        </p:txBody>
      </p:sp>
      <p:sp>
        <p:nvSpPr>
          <p:cNvPr id="301" name="Shape 301"/>
          <p:cNvSpPr txBox="1"/>
          <p:nvPr/>
        </p:nvSpPr>
        <p:spPr>
          <a:xfrm>
            <a:off x="1205075" y="1678950"/>
            <a:ext cx="1785600" cy="1785600"/>
          </a:xfrm>
          <a:prstGeom prst="rect">
            <a:avLst/>
          </a:prstGeom>
          <a:solidFill>
            <a:srgbClr val="FDDD41"/>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Emergency Procedures</a:t>
            </a:r>
          </a:p>
          <a:p>
            <a:pPr lvl="0" rtl="0" algn="ctr">
              <a:spcBef>
                <a:spcPts val="0"/>
              </a:spcBef>
              <a:buNone/>
            </a:pPr>
            <a:r>
              <a:rPr b="1" lang="en">
                <a:solidFill>
                  <a:srgbClr val="01426A"/>
                </a:solidFill>
                <a:latin typeface="Open Sans"/>
                <a:ea typeface="Open Sans"/>
                <a:cs typeface="Open Sans"/>
                <a:sym typeface="Open Sans"/>
              </a:rPr>
              <a:t>+</a:t>
            </a:r>
          </a:p>
          <a:p>
            <a:pPr lvl="0" rtl="0" algn="ctr">
              <a:spcBef>
                <a:spcPts val="0"/>
              </a:spcBef>
              <a:buNone/>
            </a:pPr>
            <a:r>
              <a:rPr b="1" lang="en">
                <a:solidFill>
                  <a:srgbClr val="01426A"/>
                </a:solidFill>
                <a:latin typeface="Open Sans"/>
                <a:ea typeface="Open Sans"/>
                <a:cs typeface="Open Sans"/>
                <a:sym typeface="Open Sans"/>
              </a:rPr>
              <a:t>Student Emotional Health</a:t>
            </a:r>
          </a:p>
        </p:txBody>
      </p:sp>
      <p:sp>
        <p:nvSpPr>
          <p:cNvPr id="302" name="Shape 302"/>
          <p:cNvSpPr txBox="1"/>
          <p:nvPr/>
        </p:nvSpPr>
        <p:spPr>
          <a:xfrm>
            <a:off x="3533250" y="1317700"/>
            <a:ext cx="5239800" cy="2956200"/>
          </a:xfrm>
          <a:prstGeom prst="rect">
            <a:avLst/>
          </a:prstGeom>
          <a:noFill/>
          <a:ln>
            <a:noFill/>
          </a:ln>
        </p:spPr>
        <p:txBody>
          <a:bodyPr anchorCtr="0" anchor="t" bIns="91425" lIns="91425" rIns="91425" tIns="91425">
            <a:noAutofit/>
          </a:bodyPr>
          <a:lstStyle/>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In case of an early release or shelter in place:</a:t>
            </a:r>
          </a:p>
          <a:p>
            <a:pPr indent="-228600" lvl="1" marL="914400" rtl="0">
              <a:spcBef>
                <a:spcPts val="0"/>
              </a:spcBef>
              <a:buClr>
                <a:srgbClr val="01426A"/>
              </a:buClr>
              <a:buChar char="○"/>
            </a:pPr>
            <a:r>
              <a:rPr lang="en">
                <a:solidFill>
                  <a:srgbClr val="01426A"/>
                </a:solidFill>
                <a:latin typeface="Open Sans"/>
                <a:ea typeface="Open Sans"/>
                <a:cs typeface="Open Sans"/>
                <a:sym typeface="Open Sans"/>
              </a:rPr>
              <a:t>Girls Who Code will inform partners, Site Leads, and teaching teams of situation &amp; next steps </a:t>
            </a:r>
          </a:p>
          <a:p>
            <a:pPr indent="-228600" lvl="1" marL="914400" rtl="0">
              <a:spcBef>
                <a:spcPts val="0"/>
              </a:spcBef>
              <a:buClr>
                <a:srgbClr val="01426A"/>
              </a:buClr>
              <a:buChar char="○"/>
            </a:pPr>
            <a:r>
              <a:rPr lang="en">
                <a:solidFill>
                  <a:srgbClr val="01426A"/>
                </a:solidFill>
                <a:latin typeface="Open Sans"/>
                <a:ea typeface="Open Sans"/>
                <a:cs typeface="Open Sans"/>
                <a:sym typeface="Open Sans"/>
              </a:rPr>
              <a:t>Girls Who Code will notify all students and guardians via text message</a:t>
            </a:r>
          </a:p>
          <a:p>
            <a:pPr indent="-228600" lvl="1" marL="914400" rtl="0">
              <a:spcBef>
                <a:spcPts val="0"/>
              </a:spcBef>
              <a:buClr>
                <a:srgbClr val="01426A"/>
              </a:buClr>
              <a:buFont typeface="Open Sans"/>
              <a:buChar char="○"/>
            </a:pPr>
            <a:r>
              <a:rPr lang="en">
                <a:solidFill>
                  <a:srgbClr val="01426A"/>
                </a:solidFill>
                <a:latin typeface="Open Sans"/>
                <a:ea typeface="Open Sans"/>
                <a:cs typeface="Open Sans"/>
                <a:sym typeface="Open Sans"/>
              </a:rPr>
              <a:t>Site Leads will respond to inbound from guardians, track permission for early release</a:t>
            </a:r>
          </a:p>
          <a:p>
            <a:pPr indent="-228600" lvl="1" marL="914400" rtl="0">
              <a:spcBef>
                <a:spcPts val="0"/>
              </a:spcBef>
              <a:buClr>
                <a:srgbClr val="01426A"/>
              </a:buClr>
              <a:buFont typeface="Open Sans"/>
              <a:buChar char="○"/>
            </a:pPr>
            <a:r>
              <a:rPr lang="en">
                <a:solidFill>
                  <a:srgbClr val="01426A"/>
                </a:solidFill>
                <a:latin typeface="Open Sans"/>
                <a:ea typeface="Open Sans"/>
                <a:cs typeface="Open Sans"/>
                <a:sym typeface="Open Sans"/>
              </a:rPr>
              <a:t>Teaching team members are responsible for students until release or 4pm (whichever sooner)</a:t>
            </a:r>
          </a:p>
          <a:p>
            <a:pPr indent="-228600" lvl="1" marL="914400" rtl="0">
              <a:spcBef>
                <a:spcPts val="0"/>
              </a:spcBef>
              <a:buClr>
                <a:srgbClr val="01426A"/>
              </a:buClr>
              <a:buFont typeface="Open Sans"/>
              <a:buChar char="○"/>
            </a:pPr>
            <a:r>
              <a:rPr lang="en">
                <a:solidFill>
                  <a:srgbClr val="01426A"/>
                </a:solidFill>
                <a:latin typeface="Open Sans"/>
                <a:ea typeface="Open Sans"/>
                <a:cs typeface="Open Sans"/>
                <a:sym typeface="Open Sans"/>
              </a:rPr>
              <a:t>Girls Who Code will send all clear</a:t>
            </a:r>
          </a:p>
        </p:txBody>
      </p:sp>
      <p:sp>
        <p:nvSpPr>
          <p:cNvPr id="303" name="Shape 303"/>
          <p:cNvSpPr txBox="1"/>
          <p:nvPr/>
        </p:nvSpPr>
        <p:spPr>
          <a:xfrm>
            <a:off x="1140125" y="3913725"/>
            <a:ext cx="7861200" cy="925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Girls Who Code will also have a social worker on call for teaching teams to use as a resource to support students in urgent and non-urgent situations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p:nvPr/>
        </p:nvSpPr>
        <p:spPr>
          <a:xfrm>
            <a:off x="816450" y="2684375"/>
            <a:ext cx="7886700" cy="415500"/>
          </a:xfrm>
          <a:prstGeom prst="rect">
            <a:avLst/>
          </a:prstGeom>
          <a:solidFill>
            <a:srgbClr val="EEEEEE"/>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9" name="Shape 309"/>
          <p:cNvSpPr txBox="1"/>
          <p:nvPr>
            <p:ph idx="1" type="body"/>
          </p:nvPr>
        </p:nvSpPr>
        <p:spPr>
          <a:xfrm>
            <a:off x="878150" y="1027950"/>
            <a:ext cx="7962600" cy="3416400"/>
          </a:xfrm>
          <a:prstGeom prst="rect">
            <a:avLst/>
          </a:prstGeom>
        </p:spPr>
        <p:txBody>
          <a:bodyPr anchorCtr="0" anchor="t" bIns="91425" lIns="91425" rIns="91425" tIns="91425">
            <a:noAutofit/>
          </a:bodyPr>
          <a:lstStyle/>
          <a:p>
            <a:pPr indent="-342900" lvl="0" marL="457200" rtl="0">
              <a:lnSpc>
                <a:spcPct val="150000"/>
              </a:lnSpc>
              <a:spcBef>
                <a:spcPts val="0"/>
              </a:spcBef>
              <a:buSzPct val="100000"/>
              <a:buAutoNum type="arabicPeriod"/>
            </a:pPr>
            <a:r>
              <a:rPr lang="en" sz="1800"/>
              <a:t>Hook - 5 Min</a:t>
            </a:r>
          </a:p>
          <a:p>
            <a:pPr indent="-342900" lvl="0" marL="457200" rtl="0">
              <a:lnSpc>
                <a:spcPct val="150000"/>
              </a:lnSpc>
              <a:spcBef>
                <a:spcPts val="0"/>
              </a:spcBef>
              <a:buSzPct val="100000"/>
              <a:buAutoNum type="arabicPeriod"/>
            </a:pPr>
            <a:r>
              <a:rPr lang="en" sz="1800"/>
              <a:t>Objectives, Context and Agenda - 5 Min</a:t>
            </a:r>
          </a:p>
          <a:p>
            <a:pPr indent="-342900" lvl="0" marL="457200" rtl="0">
              <a:lnSpc>
                <a:spcPct val="150000"/>
              </a:lnSpc>
              <a:spcBef>
                <a:spcPts val="0"/>
              </a:spcBef>
              <a:buSzPct val="100000"/>
              <a:buAutoNum type="arabicPeriod"/>
            </a:pPr>
            <a:r>
              <a:rPr b="1" lang="en" sz="1800"/>
              <a:t>Who: </a:t>
            </a:r>
            <a:r>
              <a:rPr lang="en" sz="1800"/>
              <a:t>Classroom stakeholders</a:t>
            </a:r>
          </a:p>
          <a:p>
            <a:pPr indent="-342900" lvl="0" marL="457200" rtl="0">
              <a:lnSpc>
                <a:spcPct val="150000"/>
              </a:lnSpc>
              <a:spcBef>
                <a:spcPts val="0"/>
              </a:spcBef>
              <a:buSzPct val="100000"/>
              <a:buAutoNum type="arabicPeriod"/>
            </a:pPr>
            <a:r>
              <a:rPr b="1" lang="en" sz="1800"/>
              <a:t>What: </a:t>
            </a:r>
            <a:r>
              <a:rPr lang="en" sz="1800"/>
              <a:t>Teacher Handbook contents</a:t>
            </a:r>
          </a:p>
          <a:p>
            <a:pPr indent="-342900" lvl="0" marL="457200" rtl="0">
              <a:lnSpc>
                <a:spcPct val="150000"/>
              </a:lnSpc>
              <a:spcBef>
                <a:spcPts val="0"/>
              </a:spcBef>
              <a:buSzPct val="100000"/>
              <a:buAutoNum type="arabicPeriod"/>
            </a:pPr>
            <a:r>
              <a:rPr b="1" lang="en" sz="1800"/>
              <a:t>How: </a:t>
            </a:r>
            <a:r>
              <a:rPr lang="en" sz="1800"/>
              <a:t>Gather, alert, address, follow up</a:t>
            </a:r>
            <a:r>
              <a:rPr b="1" lang="en" sz="1800"/>
              <a:t> </a:t>
            </a:r>
          </a:p>
          <a:p>
            <a:pPr indent="-342900" lvl="0" marL="457200" rtl="0">
              <a:lnSpc>
                <a:spcPct val="150000"/>
              </a:lnSpc>
              <a:spcBef>
                <a:spcPts val="0"/>
              </a:spcBef>
              <a:buSzPct val="100000"/>
              <a:buAutoNum type="arabicPeriod"/>
            </a:pPr>
            <a:r>
              <a:rPr b="1" lang="en" sz="1800"/>
              <a:t>Q&amp;A: </a:t>
            </a:r>
            <a:r>
              <a:rPr lang="en" sz="1800"/>
              <a:t>Specific policies</a:t>
            </a:r>
          </a:p>
          <a:p>
            <a:pPr indent="-342900" lvl="0" marL="457200" rtl="0">
              <a:lnSpc>
                <a:spcPct val="150000"/>
              </a:lnSpc>
              <a:spcBef>
                <a:spcPts val="0"/>
              </a:spcBef>
              <a:buSzPct val="100000"/>
              <a:buAutoNum type="arabicPeriod"/>
            </a:pPr>
            <a:r>
              <a:rPr lang="en" sz="1800"/>
              <a:t>Reflection and Closing - 5 min</a:t>
            </a:r>
          </a:p>
        </p:txBody>
      </p:sp>
      <p:sp>
        <p:nvSpPr>
          <p:cNvPr id="310" name="Shape 310"/>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16" name="Shape 316"/>
          <p:cNvSpPr txBox="1"/>
          <p:nvPr/>
        </p:nvSpPr>
        <p:spPr>
          <a:xfrm>
            <a:off x="1183000" y="1371600"/>
            <a:ext cx="7252500" cy="2914800"/>
          </a:xfrm>
          <a:prstGeom prst="rect">
            <a:avLst/>
          </a:prstGeom>
          <a:noFill/>
          <a:ln>
            <a:noFill/>
          </a:ln>
        </p:spPr>
        <p:txBody>
          <a:bodyPr anchorCtr="0" anchor="t" bIns="91425" lIns="91425" rIns="91425" tIns="91425">
            <a:noAutofit/>
          </a:bodyPr>
          <a:lstStyle/>
          <a:p>
            <a:pPr lvl="0">
              <a:spcBef>
                <a:spcPts val="0"/>
              </a:spcBef>
              <a:buNone/>
            </a:pPr>
            <a:r>
              <a:rPr b="1" lang="en" sz="1600">
                <a:solidFill>
                  <a:srgbClr val="01426A"/>
                </a:solidFill>
                <a:latin typeface="Open Sans"/>
                <a:ea typeface="Open Sans"/>
                <a:cs typeface="Open Sans"/>
                <a:sym typeface="Open Sans"/>
              </a:rPr>
              <a:t>REMINDER!</a:t>
            </a:r>
          </a:p>
          <a:p>
            <a:pPr lvl="0">
              <a:spcBef>
                <a:spcPts val="0"/>
              </a:spcBef>
              <a:buNone/>
            </a:pPr>
            <a:r>
              <a:t/>
            </a:r>
            <a:endParaRPr b="1" sz="1600">
              <a:solidFill>
                <a:srgbClr val="01426A"/>
              </a:solidFill>
              <a:latin typeface="Open Sans"/>
              <a:ea typeface="Open Sans"/>
              <a:cs typeface="Open Sans"/>
              <a:sym typeface="Open Sans"/>
            </a:endParaRPr>
          </a:p>
          <a:p>
            <a:pPr lvl="0">
              <a:spcBef>
                <a:spcPts val="0"/>
              </a:spcBef>
              <a:buNone/>
            </a:pPr>
            <a:r>
              <a:rPr b="1" lang="en" sz="1600">
                <a:solidFill>
                  <a:srgbClr val="01426A"/>
                </a:solidFill>
                <a:latin typeface="Open Sans"/>
                <a:ea typeface="Open Sans"/>
                <a:cs typeface="Open Sans"/>
                <a:sym typeface="Open Sans"/>
              </a:rPr>
              <a:t>Decision Making Framework</a:t>
            </a:r>
          </a:p>
          <a:p>
            <a:pPr lvl="0">
              <a:spcBef>
                <a:spcPts val="0"/>
              </a:spcBef>
              <a:buNone/>
            </a:pPr>
            <a:r>
              <a:t/>
            </a:r>
            <a:endParaRPr b="1" sz="1600">
              <a:solidFill>
                <a:srgbClr val="01426A"/>
              </a:solidFill>
              <a:latin typeface="Open Sans"/>
              <a:ea typeface="Open Sans"/>
              <a:cs typeface="Open Sans"/>
              <a:sym typeface="Open Sans"/>
            </a:endParaRP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Advocate for all students</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Make your thinking visible</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Build more than code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22" name="Shape 322"/>
          <p:cNvSpPr txBox="1"/>
          <p:nvPr/>
        </p:nvSpPr>
        <p:spPr>
          <a:xfrm>
            <a:off x="1183000" y="1143000"/>
            <a:ext cx="7252500" cy="2914800"/>
          </a:xfrm>
          <a:prstGeom prst="rect">
            <a:avLst/>
          </a:prstGeom>
          <a:noFill/>
          <a:ln>
            <a:noFill/>
          </a:ln>
        </p:spPr>
        <p:txBody>
          <a:bodyPr anchorCtr="0" anchor="t" bIns="91425" lIns="91425" rIns="91425" tIns="91425">
            <a:noAutofit/>
          </a:bodyPr>
          <a:lstStyle/>
          <a:p>
            <a:pPr lvl="0">
              <a:spcBef>
                <a:spcPts val="0"/>
              </a:spcBef>
              <a:buNone/>
            </a:pPr>
            <a:r>
              <a:rPr b="1" lang="en" sz="1600">
                <a:solidFill>
                  <a:srgbClr val="01426A"/>
                </a:solidFill>
                <a:latin typeface="Open Sans"/>
                <a:ea typeface="Open Sans"/>
                <a:cs typeface="Open Sans"/>
                <a:sym typeface="Open Sans"/>
              </a:rPr>
              <a:t>Deescalate the situation calmly and promptly: </a:t>
            </a:r>
            <a:r>
              <a:rPr lang="en" sz="1600">
                <a:solidFill>
                  <a:srgbClr val="01426A"/>
                </a:solidFill>
                <a:latin typeface="Open Sans"/>
                <a:ea typeface="Open Sans"/>
                <a:cs typeface="Open Sans"/>
                <a:sym typeface="Open Sans"/>
              </a:rPr>
              <a:t>Meet your girls where they are, ensure everyone is safe.</a:t>
            </a:r>
          </a:p>
          <a:p>
            <a:pPr lvl="0">
              <a:spcBef>
                <a:spcPts val="0"/>
              </a:spcBef>
              <a:buNone/>
            </a:pPr>
            <a:r>
              <a:t/>
            </a:r>
            <a:endParaRPr b="1" sz="1600">
              <a:solidFill>
                <a:srgbClr val="01426A"/>
              </a:solidFill>
              <a:latin typeface="Open Sans"/>
              <a:ea typeface="Open Sans"/>
              <a:cs typeface="Open Sans"/>
              <a:sym typeface="Open Sans"/>
            </a:endParaRPr>
          </a:p>
          <a:p>
            <a:pPr lvl="0" rtl="0">
              <a:spcBef>
                <a:spcPts val="0"/>
              </a:spcBef>
              <a:buNone/>
            </a:pPr>
            <a:r>
              <a:rPr b="1" lang="en" sz="1600">
                <a:solidFill>
                  <a:srgbClr val="01426A"/>
                </a:solidFill>
                <a:latin typeface="Open Sans"/>
                <a:ea typeface="Open Sans"/>
                <a:cs typeface="Open Sans"/>
                <a:sym typeface="Open Sans"/>
              </a:rPr>
              <a:t>Gather information: </a:t>
            </a:r>
            <a:r>
              <a:rPr lang="en" sz="1600">
                <a:solidFill>
                  <a:srgbClr val="01426A"/>
                </a:solidFill>
                <a:latin typeface="Open Sans"/>
                <a:ea typeface="Open Sans"/>
                <a:cs typeface="Open Sans"/>
                <a:sym typeface="Open Sans"/>
              </a:rPr>
              <a:t>Collect as much evidence as you can about the current situation. </a:t>
            </a:r>
            <a:r>
              <a:rPr i="1" lang="en" sz="1600">
                <a:solidFill>
                  <a:srgbClr val="01426A"/>
                </a:solidFill>
                <a:latin typeface="Open Sans"/>
                <a:ea typeface="Open Sans"/>
                <a:cs typeface="Open Sans"/>
                <a:sym typeface="Open Sans"/>
              </a:rPr>
              <a:t>Remember to get all perspectives</a:t>
            </a:r>
            <a:r>
              <a:rPr lang="en" sz="1600">
                <a:solidFill>
                  <a:srgbClr val="01426A"/>
                </a:solidFill>
                <a:latin typeface="Open Sans"/>
                <a:ea typeface="Open Sans"/>
                <a:cs typeface="Open Sans"/>
                <a:sym typeface="Open Sans"/>
              </a:rPr>
              <a:t>.</a:t>
            </a:r>
          </a:p>
          <a:p>
            <a:pPr lvl="0" rtl="0">
              <a:spcBef>
                <a:spcPts val="0"/>
              </a:spcBef>
              <a:buNone/>
            </a:pPr>
            <a:r>
              <a:t/>
            </a:r>
            <a:endParaRPr sz="1600">
              <a:solidFill>
                <a:srgbClr val="01426A"/>
              </a:solidFill>
              <a:latin typeface="Open Sans"/>
              <a:ea typeface="Open Sans"/>
              <a:cs typeface="Open Sans"/>
              <a:sym typeface="Open Sans"/>
            </a:endParaRPr>
          </a:p>
          <a:p>
            <a:pPr lvl="0" rtl="0">
              <a:spcBef>
                <a:spcPts val="0"/>
              </a:spcBef>
              <a:buNone/>
            </a:pPr>
            <a:r>
              <a:rPr b="1" lang="en" sz="1600">
                <a:solidFill>
                  <a:srgbClr val="01426A"/>
                </a:solidFill>
                <a:latin typeface="Open Sans"/>
                <a:ea typeface="Open Sans"/>
                <a:cs typeface="Open Sans"/>
                <a:sym typeface="Open Sans"/>
              </a:rPr>
              <a:t>Speak to your Site Lead</a:t>
            </a:r>
            <a:r>
              <a:rPr b="1" lang="en" sz="1600">
                <a:solidFill>
                  <a:srgbClr val="01426A"/>
                </a:solidFill>
                <a:latin typeface="Open Sans"/>
                <a:ea typeface="Open Sans"/>
                <a:cs typeface="Open Sans"/>
                <a:sym typeface="Open Sans"/>
              </a:rPr>
              <a:t>:</a:t>
            </a:r>
            <a:r>
              <a:rPr lang="en" sz="1600">
                <a:solidFill>
                  <a:srgbClr val="01426A"/>
                </a:solidFill>
                <a:latin typeface="Open Sans"/>
                <a:ea typeface="Open Sans"/>
                <a:cs typeface="Open Sans"/>
                <a:sym typeface="Open Sans"/>
              </a:rPr>
              <a:t> Present information with a clear ask and mutually agree on next steps. Reference teacher handbook as needed.</a:t>
            </a:r>
          </a:p>
          <a:p>
            <a:pPr lvl="0" rtl="0">
              <a:spcBef>
                <a:spcPts val="0"/>
              </a:spcBef>
              <a:buNone/>
            </a:pPr>
            <a:r>
              <a:t/>
            </a:r>
            <a:endParaRPr sz="1600">
              <a:solidFill>
                <a:srgbClr val="01426A"/>
              </a:solidFill>
              <a:latin typeface="Open Sans"/>
              <a:ea typeface="Open Sans"/>
              <a:cs typeface="Open Sans"/>
              <a:sym typeface="Open Sans"/>
            </a:endParaRPr>
          </a:p>
          <a:p>
            <a:pPr lvl="0" rtl="0">
              <a:spcBef>
                <a:spcPts val="0"/>
              </a:spcBef>
              <a:buNone/>
            </a:pPr>
            <a:r>
              <a:rPr b="1" lang="en" sz="1600">
                <a:solidFill>
                  <a:srgbClr val="01426A"/>
                </a:solidFill>
                <a:latin typeface="Open Sans"/>
                <a:ea typeface="Open Sans"/>
                <a:cs typeface="Open Sans"/>
                <a:sym typeface="Open Sans"/>
              </a:rPr>
              <a:t>Follow up with your girls:</a:t>
            </a:r>
            <a:r>
              <a:rPr lang="en" sz="1600">
                <a:solidFill>
                  <a:srgbClr val="01426A"/>
                </a:solidFill>
                <a:latin typeface="Open Sans"/>
                <a:ea typeface="Open Sans"/>
                <a:cs typeface="Open Sans"/>
                <a:sym typeface="Open Sans"/>
              </a:rPr>
              <a:t> After folks have had time to reflect, talk to your class and reiterate classroom values.</a:t>
            </a:r>
          </a:p>
          <a:p>
            <a:pPr lvl="0" rtl="0">
              <a:spcBef>
                <a:spcPts val="0"/>
              </a:spcBef>
              <a:buNone/>
            </a:pPr>
            <a:r>
              <a:t/>
            </a:r>
            <a:endParaRPr b="1" sz="1600">
              <a:solidFill>
                <a:srgbClr val="01426A"/>
              </a:solidFill>
              <a:latin typeface="Open Sans"/>
              <a:ea typeface="Open Sans"/>
              <a:cs typeface="Open Sans"/>
              <a:sym typeface="Open Sans"/>
            </a:endParaRPr>
          </a:p>
          <a:p>
            <a:pPr lvl="0" rtl="0">
              <a:spcBef>
                <a:spcPts val="0"/>
              </a:spcBef>
              <a:buNone/>
            </a:pPr>
            <a:r>
              <a:rPr b="1" lang="en" sz="1600">
                <a:solidFill>
                  <a:srgbClr val="01426A"/>
                </a:solidFill>
                <a:latin typeface="Open Sans"/>
                <a:ea typeface="Open Sans"/>
                <a:cs typeface="Open Sans"/>
                <a:sym typeface="Open Sans"/>
              </a:rPr>
              <a:t>Close the loop:</a:t>
            </a:r>
            <a:r>
              <a:rPr lang="en" sz="1600">
                <a:solidFill>
                  <a:srgbClr val="01426A"/>
                </a:solidFill>
                <a:latin typeface="Open Sans"/>
                <a:ea typeface="Open Sans"/>
                <a:cs typeface="Open Sans"/>
                <a:sym typeface="Open Sans"/>
              </a:rPr>
              <a:t> Follow up with all involved stakeholders and complete any required documentation. Get ready for the next day!</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28" name="Shape 328"/>
          <p:cNvSpPr txBox="1"/>
          <p:nvPr/>
        </p:nvSpPr>
        <p:spPr>
          <a:xfrm>
            <a:off x="1183000" y="1066800"/>
            <a:ext cx="7252500" cy="2914800"/>
          </a:xfrm>
          <a:prstGeom prst="rect">
            <a:avLst/>
          </a:prstGeom>
          <a:noFill/>
          <a:ln>
            <a:noFill/>
          </a:ln>
        </p:spPr>
        <p:txBody>
          <a:bodyPr anchorCtr="0" anchor="t" bIns="91425" lIns="91425" rIns="91425" tIns="91425">
            <a:noAutofit/>
          </a:bodyPr>
          <a:lstStyle/>
          <a:p>
            <a:pPr lvl="0" rtl="0">
              <a:spcBef>
                <a:spcPts val="0"/>
              </a:spcBef>
              <a:buNone/>
            </a:pPr>
            <a:r>
              <a:t/>
            </a:r>
            <a:endParaRPr b="1" sz="1600">
              <a:solidFill>
                <a:srgbClr val="01426A"/>
              </a:solidFill>
              <a:latin typeface="Open Sans"/>
              <a:ea typeface="Open Sans"/>
              <a:cs typeface="Open Sans"/>
              <a:sym typeface="Open Sans"/>
            </a:endParaRPr>
          </a:p>
          <a:p>
            <a:pPr lvl="0" rtl="0">
              <a:spcBef>
                <a:spcPts val="0"/>
              </a:spcBef>
              <a:buSzPct val="68750"/>
              <a:buNone/>
            </a:pPr>
            <a:r>
              <a:rPr b="1" lang="en" sz="1600">
                <a:solidFill>
                  <a:srgbClr val="01426A"/>
                </a:solidFill>
                <a:latin typeface="Open Sans"/>
                <a:ea typeface="Open Sans"/>
                <a:cs typeface="Open Sans"/>
                <a:sym typeface="Open Sans"/>
              </a:rPr>
              <a:t>Deescalate the situation calmly and promptly: </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Consider your surroundings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Acknowledge your students’ emotions and experiences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Take a breath </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Ask your students what they need</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Use your best judgment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34" name="Shape 334"/>
          <p:cNvSpPr txBox="1"/>
          <p:nvPr/>
        </p:nvSpPr>
        <p:spPr>
          <a:xfrm>
            <a:off x="1183000" y="1295400"/>
            <a:ext cx="7252500" cy="2914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1426A"/>
                </a:solidFill>
                <a:latin typeface="Open Sans"/>
                <a:ea typeface="Open Sans"/>
                <a:cs typeface="Open Sans"/>
                <a:sym typeface="Open Sans"/>
              </a:rPr>
              <a:t>Gathering information:</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Go to the source(s)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Ask yourself </a:t>
            </a:r>
            <a:r>
              <a:rPr i="1" lang="en" sz="1600">
                <a:solidFill>
                  <a:srgbClr val="01426A"/>
                </a:solidFill>
                <a:latin typeface="Open Sans"/>
                <a:ea typeface="Open Sans"/>
                <a:cs typeface="Open Sans"/>
                <a:sym typeface="Open Sans"/>
              </a:rPr>
              <a:t>“Whose voice is missing here?”</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Write down what you hear. A script/timestamped format helps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Focus on facts and observable behavior</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Avoid recording emotions, assigning intent, or using terms that are culturally constructed (respect, professionalism)</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graphicFrame>
        <p:nvGraphicFramePr>
          <p:cNvPr id="340" name="Shape 340"/>
          <p:cNvGraphicFramePr/>
          <p:nvPr/>
        </p:nvGraphicFramePr>
        <p:xfrm>
          <a:off x="869700" y="1102400"/>
          <a:ext cx="3000000" cy="3000000"/>
        </p:xfrm>
        <a:graphic>
          <a:graphicData uri="http://schemas.openxmlformats.org/drawingml/2006/table">
            <a:tbl>
              <a:tblPr>
                <a:noFill/>
                <a:tableStyleId>{9512FF6F-4771-431E-9525-378175CFB606}</a:tableStyleId>
              </a:tblPr>
              <a:tblGrid>
                <a:gridCol w="2711825"/>
                <a:gridCol w="4527175"/>
              </a:tblGrid>
              <a:tr h="387025">
                <a:tc>
                  <a:txBody>
                    <a:bodyPr>
                      <a:noAutofit/>
                    </a:bodyPr>
                    <a:lstStyle/>
                    <a:p>
                      <a:pPr lvl="0" rtl="0" algn="ctr">
                        <a:spcBef>
                          <a:spcPts val="0"/>
                        </a:spcBef>
                        <a:buNone/>
                      </a:pPr>
                      <a:r>
                        <a:rPr b="1" lang="en">
                          <a:solidFill>
                            <a:srgbClr val="01426A"/>
                          </a:solidFill>
                          <a:latin typeface="Open Sans"/>
                          <a:ea typeface="Open Sans"/>
                          <a:cs typeface="Open Sans"/>
                          <a:sym typeface="Open Sans"/>
                        </a:rPr>
                        <a:t>HIGH INFERENCE</a:t>
                      </a:r>
                    </a:p>
                  </a:txBody>
                  <a:tcPr marT="91425" marB="91425" marR="91425" marL="91425">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LOW INFERENCE</a:t>
                      </a:r>
                    </a:p>
                  </a:txBody>
                  <a:tcPr marT="91425" marB="91425" marR="91425" marL="91425">
                    <a:solidFill>
                      <a:srgbClr val="6ECEB2"/>
                    </a:solidFill>
                  </a:tcPr>
                </a:tc>
              </a:tr>
              <a:tr h="3215850">
                <a:tc>
                  <a:txBody>
                    <a:bodyPr>
                      <a:noAutofit/>
                    </a:bodyPr>
                    <a:lstStyle/>
                    <a:p>
                      <a:pPr lvl="0" rtl="0" algn="ctr">
                        <a:spcBef>
                          <a:spcPts val="0"/>
                        </a:spcBef>
                        <a:buNone/>
                      </a:pPr>
                      <a:r>
                        <a:rPr lang="en">
                          <a:solidFill>
                            <a:srgbClr val="01426A"/>
                          </a:solidFill>
                          <a:latin typeface="Open Sans"/>
                          <a:ea typeface="Open Sans"/>
                          <a:cs typeface="Open Sans"/>
                          <a:sym typeface="Open Sans"/>
                        </a:rPr>
                        <a:t>“Isabelle is being really disruptive. It’s impossible to get her to stay on task and she’s super rude to partners and speakers. It’s making some students uncomfortable but it’s wearing off on others and making the class really hard to manage for all of us.”</a:t>
                      </a:r>
                    </a:p>
                  </a:txBody>
                  <a:tcPr marT="91425" marB="91425" marR="91425" marL="91425"/>
                </a:tc>
                <a:tc>
                  <a:txBody>
                    <a:bodyPr>
                      <a:noAutofit/>
                    </a:bodyPr>
                    <a:lstStyle/>
                    <a:p>
                      <a:pPr lvl="0" rtl="0" algn="l">
                        <a:spcBef>
                          <a:spcPts val="0"/>
                        </a:spcBef>
                        <a:buNone/>
                      </a:pPr>
                      <a:r>
                        <a:rPr lang="en">
                          <a:solidFill>
                            <a:srgbClr val="01426A"/>
                          </a:solidFill>
                          <a:latin typeface="Open Sans"/>
                          <a:ea typeface="Open Sans"/>
                          <a:cs typeface="Open Sans"/>
                          <a:sym typeface="Open Sans"/>
                        </a:rPr>
                        <a:t>“Monday, while I was introducing a group project, Isabelle interrupted me and said ‘Why do we even have to learn this?’ Eric was sitting next to her and started laughing. He asked the same question before I finished the project introduction.</a:t>
                      </a:r>
                    </a:p>
                    <a:p>
                      <a:pPr lvl="0" rtl="0" algn="l">
                        <a:spcBef>
                          <a:spcPts val="0"/>
                        </a:spcBef>
                        <a:buNone/>
                      </a:pPr>
                      <a:r>
                        <a:t/>
                      </a:r>
                      <a:endParaRPr>
                        <a:solidFill>
                          <a:srgbClr val="01426A"/>
                        </a:solidFill>
                        <a:latin typeface="Open Sans"/>
                        <a:ea typeface="Open Sans"/>
                        <a:cs typeface="Open Sans"/>
                        <a:sym typeface="Open Sans"/>
                      </a:endParaRPr>
                    </a:p>
                    <a:p>
                      <a:pPr lvl="0" rtl="0" algn="l">
                        <a:spcBef>
                          <a:spcPts val="0"/>
                        </a:spcBef>
                        <a:buNone/>
                      </a:pPr>
                      <a:r>
                        <a:rPr lang="en">
                          <a:solidFill>
                            <a:srgbClr val="01426A"/>
                          </a:solidFill>
                          <a:latin typeface="Open Sans"/>
                          <a:ea typeface="Open Sans"/>
                          <a:cs typeface="Open Sans"/>
                          <a:sym typeface="Open Sans"/>
                        </a:rPr>
                        <a:t>Yesterday, while a VP of the partner company was speaking both Isabelle and Eric were using their phones. I walked over to their table and said ‘Please remember our classroom contract says no screens when visitors are here.” but they did not respond and continued to use their phones.</a:t>
                      </a:r>
                    </a:p>
                    <a:p>
                      <a:pPr lvl="0" rtl="0" algn="l">
                        <a:spcBef>
                          <a:spcPts val="0"/>
                        </a:spcBef>
                        <a:buNone/>
                      </a:pPr>
                      <a:r>
                        <a:t/>
                      </a:r>
                      <a:endParaRPr>
                        <a:solidFill>
                          <a:srgbClr val="01426A"/>
                        </a:solidFill>
                        <a:latin typeface="Open Sans"/>
                        <a:ea typeface="Open Sans"/>
                        <a:cs typeface="Open Sans"/>
                        <a:sym typeface="Open Sans"/>
                      </a:endParaRPr>
                    </a:p>
                    <a:p>
                      <a:pPr lvl="0" rtl="0" algn="l">
                        <a:spcBef>
                          <a:spcPts val="0"/>
                        </a:spcBef>
                        <a:buNone/>
                      </a:pPr>
                      <a:r>
                        <a:rPr lang="en">
                          <a:solidFill>
                            <a:srgbClr val="01426A"/>
                          </a:solidFill>
                          <a:latin typeface="Open Sans"/>
                          <a:ea typeface="Open Sans"/>
                          <a:cs typeface="Open Sans"/>
                          <a:sym typeface="Open Sans"/>
                        </a:rPr>
                        <a:t>Once the speaker left, I asked them to come into the hallway and we had the following discussion…(script)”</a:t>
                      </a: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HOW TO ESCALATE AND DEESCALATE</a:t>
            </a:r>
          </a:p>
        </p:txBody>
      </p:sp>
      <p:graphicFrame>
        <p:nvGraphicFramePr>
          <p:cNvPr id="346" name="Shape 346"/>
          <p:cNvGraphicFramePr/>
          <p:nvPr/>
        </p:nvGraphicFramePr>
        <p:xfrm>
          <a:off x="869700" y="1102400"/>
          <a:ext cx="3000000" cy="3000000"/>
        </p:xfrm>
        <a:graphic>
          <a:graphicData uri="http://schemas.openxmlformats.org/drawingml/2006/table">
            <a:tbl>
              <a:tblPr>
                <a:noFill/>
                <a:tableStyleId>{9512FF6F-4771-431E-9525-378175CFB606}</a:tableStyleId>
              </a:tblPr>
              <a:tblGrid>
                <a:gridCol w="2711825"/>
                <a:gridCol w="4527175"/>
              </a:tblGrid>
              <a:tr h="362825">
                <a:tc>
                  <a:txBody>
                    <a:bodyPr>
                      <a:noAutofit/>
                    </a:bodyPr>
                    <a:lstStyle/>
                    <a:p>
                      <a:pPr lvl="0" algn="ctr">
                        <a:spcBef>
                          <a:spcPts val="0"/>
                        </a:spcBef>
                        <a:buNone/>
                      </a:pPr>
                      <a:r>
                        <a:rPr b="1" lang="en">
                          <a:solidFill>
                            <a:srgbClr val="01426A"/>
                          </a:solidFill>
                          <a:latin typeface="Open Sans"/>
                          <a:ea typeface="Open Sans"/>
                          <a:cs typeface="Open Sans"/>
                          <a:sym typeface="Open Sans"/>
                        </a:rPr>
                        <a:t>HIGH INFERENCE</a:t>
                      </a:r>
                    </a:p>
                  </a:txBody>
                  <a:tcPr marT="91425" marB="91425" marR="91425" marL="91425">
                    <a:solidFill>
                      <a:srgbClr val="6ECEB2"/>
                    </a:solidFill>
                  </a:tcPr>
                </a:tc>
                <a:tc>
                  <a:txBody>
                    <a:bodyPr>
                      <a:noAutofit/>
                    </a:bodyPr>
                    <a:lstStyle/>
                    <a:p>
                      <a:pPr lvl="0" algn="ctr">
                        <a:spcBef>
                          <a:spcPts val="0"/>
                        </a:spcBef>
                        <a:buNone/>
                      </a:pPr>
                      <a:r>
                        <a:rPr b="1" lang="en">
                          <a:solidFill>
                            <a:srgbClr val="01426A"/>
                          </a:solidFill>
                          <a:latin typeface="Open Sans"/>
                          <a:ea typeface="Open Sans"/>
                          <a:cs typeface="Open Sans"/>
                          <a:sym typeface="Open Sans"/>
                        </a:rPr>
                        <a:t>LOW INFERENCE</a:t>
                      </a:r>
                    </a:p>
                  </a:txBody>
                  <a:tcPr marT="91425" marB="91425" marR="91425" marL="91425">
                    <a:solidFill>
                      <a:srgbClr val="6ECEB2"/>
                    </a:solidFill>
                  </a:tcPr>
                </a:tc>
              </a:tr>
              <a:tr h="3656675">
                <a:tc>
                  <a:txBody>
                    <a:bodyPr>
                      <a:noAutofit/>
                    </a:bodyPr>
                    <a:lstStyle/>
                    <a:p>
                      <a:pPr lvl="0" algn="ctr">
                        <a:spcBef>
                          <a:spcPts val="0"/>
                        </a:spcBef>
                        <a:buNone/>
                      </a:pPr>
                      <a:r>
                        <a:rPr lang="en">
                          <a:solidFill>
                            <a:srgbClr val="01426A"/>
                          </a:solidFill>
                          <a:latin typeface="Open Sans"/>
                          <a:ea typeface="Open Sans"/>
                          <a:cs typeface="Open Sans"/>
                          <a:sym typeface="Open Sans"/>
                        </a:rPr>
                        <a:t>“Chrissy has said multiple homophobic things, each more insensitive than the last. My team and I believe she is making people feel unsafe and singling out one student in particular. No one has said anything to us directly, but we saw the student who is being bullied talking to her friend after lunch today looking pretty upset.”</a:t>
                      </a:r>
                    </a:p>
                  </a:txBody>
                  <a:tcPr marT="91425" marB="91425" marR="91425" marL="91425"/>
                </a:tc>
                <a:tc>
                  <a:txBody>
                    <a:bodyPr>
                      <a:noAutofit/>
                    </a:bodyPr>
                    <a:lstStyle/>
                    <a:p>
                      <a:pPr lvl="0" rtl="0" algn="ctr">
                        <a:spcBef>
                          <a:spcPts val="0"/>
                        </a:spcBef>
                        <a:buNone/>
                      </a:pPr>
                      <a:r>
                        <a:rPr lang="en">
                          <a:solidFill>
                            <a:srgbClr val="01426A"/>
                          </a:solidFill>
                          <a:latin typeface="Open Sans"/>
                          <a:ea typeface="Open Sans"/>
                          <a:cs typeface="Open Sans"/>
                          <a:sym typeface="Open Sans"/>
                        </a:rPr>
                        <a:t>“Chrissy stated at lunch yesterday that she believes being gay is a choice. When Diana asked her why she thought that, Chrissy responded that she has read a lot of research that comes to that conclusion and has also made a decision to not have crushes on certain boys before, ‘so anyone can control who they like, if they try.’  Diana switched tables and the discussion ended. Diana talked quietly with her friend Jianna the rest of lunch, while Chrissy talked continued to talk with the other girls at her table.</a:t>
                      </a:r>
                    </a:p>
                    <a:p>
                      <a:pPr lvl="0" rtl="0" algn="ctr">
                        <a:spcBef>
                          <a:spcPts val="0"/>
                        </a:spcBef>
                        <a:buNone/>
                      </a:pPr>
                      <a:r>
                        <a:t/>
                      </a:r>
                      <a:endParaRPr>
                        <a:solidFill>
                          <a:srgbClr val="01426A"/>
                        </a:solidFill>
                        <a:latin typeface="Open Sans"/>
                        <a:ea typeface="Open Sans"/>
                        <a:cs typeface="Open Sans"/>
                        <a:sym typeface="Open Sans"/>
                      </a:endParaRPr>
                    </a:p>
                    <a:p>
                      <a:pPr lvl="0" rtl="0" algn="ctr">
                        <a:spcBef>
                          <a:spcPts val="0"/>
                        </a:spcBef>
                        <a:buNone/>
                      </a:pPr>
                      <a:r>
                        <a:rPr lang="en">
                          <a:solidFill>
                            <a:srgbClr val="01426A"/>
                          </a:solidFill>
                          <a:latin typeface="Open Sans"/>
                          <a:ea typeface="Open Sans"/>
                          <a:cs typeface="Open Sans"/>
                          <a:sym typeface="Open Sans"/>
                        </a:rPr>
                        <a:t>Today, Chrissy said she “hopes her kids don’t choose to be gay” because of the “extra hardships they would be putting themselves through.”</a:t>
                      </a:r>
                    </a:p>
                    <a:p>
                      <a:pPr lvl="0" algn="ctr">
                        <a:spcBef>
                          <a:spcPts val="0"/>
                        </a:spcBef>
                        <a:buNone/>
                      </a:pPr>
                      <a:r>
                        <a:t/>
                      </a:r>
                      <a:endParaRPr>
                        <a:solidFill>
                          <a:srgbClr val="01426A"/>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52" name="Shape 352"/>
          <p:cNvSpPr txBox="1"/>
          <p:nvPr/>
        </p:nvSpPr>
        <p:spPr>
          <a:xfrm>
            <a:off x="1183000" y="1371600"/>
            <a:ext cx="7252500" cy="2914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1426A"/>
                </a:solidFill>
                <a:latin typeface="Open Sans"/>
                <a:ea typeface="Open Sans"/>
                <a:cs typeface="Open Sans"/>
                <a:sym typeface="Open Sans"/>
              </a:rPr>
              <a:t>Speak to your Site Lead</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Conduct this conversation in private and away from students.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Consider if other members of your teaching team should be involved</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Establish best method of communication (phone, email, Slack, etc.) with your Site Lead during Week 0</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Establish clear next steps for your team, students, and any other stakeholders. Set a time to check back in.</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If you need to express any emotions yourself, now is the appropriate time to do so</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7" name="Shape 13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Teaching Move</a:t>
            </a:r>
          </a:p>
        </p:txBody>
      </p:sp>
      <p:sp>
        <p:nvSpPr>
          <p:cNvPr id="138" name="Shape 138"/>
          <p:cNvSpPr txBox="1"/>
          <p:nvPr/>
        </p:nvSpPr>
        <p:spPr>
          <a:xfrm>
            <a:off x="736275" y="1040225"/>
            <a:ext cx="52512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Cold Calling</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Randomly call on students to respond to question or prompt</a:t>
            </a:r>
          </a:p>
          <a:p>
            <a:pPr indent="0" lvl="0" marL="457200" rtl="0">
              <a:spcBef>
                <a:spcPts val="0"/>
              </a:spcBef>
              <a:buNone/>
            </a:pPr>
            <a:r>
              <a:t/>
            </a:r>
            <a:endParaRPr i="1" sz="2400">
              <a:solidFill>
                <a:srgbClr val="01426A"/>
              </a:solidFill>
              <a:latin typeface="Open Sans"/>
              <a:ea typeface="Open Sans"/>
              <a:cs typeface="Open Sans"/>
              <a:sym typeface="Open Sans"/>
            </a:endParaRPr>
          </a:p>
          <a:p>
            <a:pPr indent="0" lvl="0" marL="457200" rtl="0">
              <a:spcBef>
                <a:spcPts val="0"/>
              </a:spcBef>
              <a:buNone/>
            </a:pPr>
            <a:r>
              <a:rPr lang="en" sz="2000">
                <a:solidFill>
                  <a:srgbClr val="01426A"/>
                </a:solidFill>
                <a:latin typeface="Open Sans"/>
                <a:ea typeface="Open Sans"/>
                <a:cs typeface="Open Sans"/>
                <a:sym typeface="Open Sans"/>
              </a:rPr>
              <a:t>For best results:</a:t>
            </a:r>
          </a:p>
          <a:p>
            <a:pPr indent="-355600" lvl="1" marL="914400" rtl="0">
              <a:spcBef>
                <a:spcPts val="0"/>
              </a:spcBef>
              <a:buClr>
                <a:srgbClr val="01426A"/>
              </a:buClr>
              <a:buSzPct val="100000"/>
              <a:buFont typeface="Open Sans"/>
              <a:buChar char="○"/>
            </a:pPr>
            <a:r>
              <a:rPr i="1" lang="en" sz="2000">
                <a:solidFill>
                  <a:srgbClr val="01426A"/>
                </a:solidFill>
                <a:latin typeface="Open Sans"/>
                <a:ea typeface="Open Sans"/>
                <a:cs typeface="Open Sans"/>
                <a:sym typeface="Open Sans"/>
              </a:rPr>
              <a:t>Explain before use</a:t>
            </a:r>
          </a:p>
          <a:p>
            <a:pPr indent="-355600" lvl="1" marL="914400" rtl="0">
              <a:spcBef>
                <a:spcPts val="0"/>
              </a:spcBef>
              <a:buClr>
                <a:srgbClr val="01426A"/>
              </a:buClr>
              <a:buSzPct val="100000"/>
              <a:buFont typeface="Open Sans"/>
              <a:buChar char="○"/>
            </a:pPr>
            <a:r>
              <a:rPr i="1" lang="en" sz="2000">
                <a:solidFill>
                  <a:srgbClr val="01426A"/>
                </a:solidFill>
                <a:latin typeface="Open Sans"/>
                <a:ea typeface="Open Sans"/>
                <a:cs typeface="Open Sans"/>
                <a:sym typeface="Open Sans"/>
              </a:rPr>
              <a:t>Present question and give time to think of response</a:t>
            </a:r>
          </a:p>
          <a:p>
            <a:pPr indent="-355600" lvl="1" marL="914400" rtl="0">
              <a:spcBef>
                <a:spcPts val="0"/>
              </a:spcBef>
              <a:buClr>
                <a:srgbClr val="01426A"/>
              </a:buClr>
              <a:buSzPct val="100000"/>
              <a:buFont typeface="Open Sans"/>
              <a:buChar char="○"/>
            </a:pPr>
            <a:r>
              <a:rPr i="1" lang="en" sz="2000">
                <a:solidFill>
                  <a:srgbClr val="01426A"/>
                </a:solidFill>
                <a:latin typeface="Open Sans"/>
                <a:ea typeface="Open Sans"/>
                <a:cs typeface="Open Sans"/>
                <a:sym typeface="Open Sans"/>
              </a:rPr>
              <a:t>Vary question/prompt</a:t>
            </a:r>
          </a:p>
          <a:p>
            <a:pPr indent="-355600" lvl="1" marL="914400" rtl="0">
              <a:spcBef>
                <a:spcPts val="0"/>
              </a:spcBef>
              <a:buClr>
                <a:srgbClr val="01426A"/>
              </a:buClr>
              <a:buSzPct val="100000"/>
              <a:buFont typeface="Open Sans"/>
              <a:buChar char="○"/>
            </a:pPr>
            <a:r>
              <a:rPr i="1" lang="en" sz="2000">
                <a:solidFill>
                  <a:srgbClr val="01426A"/>
                </a:solidFill>
                <a:latin typeface="Open Sans"/>
                <a:ea typeface="Open Sans"/>
                <a:cs typeface="Open Sans"/>
                <a:sym typeface="Open Sans"/>
              </a:rPr>
              <a:t>It is OK to say “I don’t know!”</a:t>
            </a:r>
          </a:p>
          <a:p>
            <a:pPr indent="-355600" lvl="1" marL="914400" rtl="0">
              <a:spcBef>
                <a:spcPts val="0"/>
              </a:spcBef>
              <a:buClr>
                <a:srgbClr val="01426A"/>
              </a:buClr>
              <a:buSzPct val="100000"/>
              <a:buFont typeface="Open Sans"/>
              <a:buChar char="○"/>
            </a:pPr>
            <a:r>
              <a:rPr i="1" lang="en" sz="2000">
                <a:solidFill>
                  <a:srgbClr val="01426A"/>
                </a:solidFill>
                <a:latin typeface="Open Sans"/>
                <a:ea typeface="Open Sans"/>
                <a:cs typeface="Open Sans"/>
                <a:sym typeface="Open Sans"/>
              </a:rPr>
              <a:t>Random and transparent selection mechanism</a:t>
            </a:r>
          </a:p>
        </p:txBody>
      </p:sp>
      <p:pic>
        <p:nvPicPr>
          <p:cNvPr id="139" name="Shape 13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40" name="Shape 140"/>
          <p:cNvSpPr txBox="1"/>
          <p:nvPr/>
        </p:nvSpPr>
        <p:spPr>
          <a:xfrm>
            <a:off x="6308075" y="26576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Remember: when we use it, you’ll see this icon on the slide!</a:t>
            </a:r>
          </a:p>
        </p:txBody>
      </p:sp>
      <p:grpSp>
        <p:nvGrpSpPr>
          <p:cNvPr id="141" name="Shape 141"/>
          <p:cNvGrpSpPr/>
          <p:nvPr/>
        </p:nvGrpSpPr>
        <p:grpSpPr>
          <a:xfrm>
            <a:off x="6308075" y="1565175"/>
            <a:ext cx="2255100" cy="879900"/>
            <a:chOff x="6308075" y="1565175"/>
            <a:chExt cx="2255100" cy="879900"/>
          </a:xfrm>
        </p:grpSpPr>
        <p:sp>
          <p:nvSpPr>
            <p:cNvPr id="142" name="Shape 142"/>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txBox="1"/>
            <p:nvPr/>
          </p:nvSpPr>
          <p:spPr>
            <a:xfrm>
              <a:off x="63842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COLD CALLING</a:t>
              </a: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58" name="Shape 358"/>
          <p:cNvSpPr txBox="1"/>
          <p:nvPr/>
        </p:nvSpPr>
        <p:spPr>
          <a:xfrm>
            <a:off x="1183000" y="1219200"/>
            <a:ext cx="7252500" cy="3619200"/>
          </a:xfrm>
          <a:prstGeom prst="rect">
            <a:avLst/>
          </a:prstGeom>
          <a:noFill/>
          <a:ln>
            <a:noFill/>
          </a:ln>
        </p:spPr>
        <p:txBody>
          <a:bodyPr anchorCtr="0" anchor="t" bIns="91425" lIns="91425" rIns="91425" tIns="91425">
            <a:noAutofit/>
          </a:bodyPr>
          <a:lstStyle/>
          <a:p>
            <a:pPr lvl="0" rtl="0">
              <a:spcBef>
                <a:spcPts val="0"/>
              </a:spcBef>
              <a:buSzPct val="68750"/>
              <a:buNone/>
            </a:pPr>
            <a:r>
              <a:rPr b="1" lang="en" sz="1600">
                <a:solidFill>
                  <a:srgbClr val="01426A"/>
                </a:solidFill>
                <a:latin typeface="Open Sans"/>
                <a:ea typeface="Open Sans"/>
                <a:cs typeface="Open Sans"/>
                <a:sym typeface="Open Sans"/>
              </a:rPr>
              <a:t>Follow up with your girls:</a:t>
            </a:r>
            <a:r>
              <a:rPr lang="en" sz="1600">
                <a:solidFill>
                  <a:srgbClr val="01426A"/>
                </a:solidFill>
                <a:latin typeface="Open Sans"/>
                <a:ea typeface="Open Sans"/>
                <a:cs typeface="Open Sans"/>
                <a:sym typeface="Open Sans"/>
              </a:rPr>
              <a:t> After folks have had time to reflect, talk to your class and reiterate classroom values.</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Talk to your teaching team members about how they can support you</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Be aware of your tone and body language</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Focus on reestablishing or uplifting the safe classroom environment - acknowledge your role </a:t>
            </a:r>
            <a:r>
              <a:rPr i="1" lang="en" sz="1600">
                <a:solidFill>
                  <a:srgbClr val="01426A"/>
                </a:solidFill>
                <a:latin typeface="Open Sans"/>
                <a:ea typeface="Open Sans"/>
                <a:cs typeface="Open Sans"/>
                <a:sym typeface="Open Sans"/>
              </a:rPr>
              <a:t>and</a:t>
            </a:r>
            <a:r>
              <a:rPr lang="en" sz="1600">
                <a:solidFill>
                  <a:srgbClr val="01426A"/>
                </a:solidFill>
                <a:latin typeface="Open Sans"/>
                <a:ea typeface="Open Sans"/>
                <a:cs typeface="Open Sans"/>
                <a:sym typeface="Open Sans"/>
              </a:rPr>
              <a:t> your students roles in shaping it</a:t>
            </a:r>
          </a:p>
          <a:p>
            <a:pPr lvl="0" rtl="0">
              <a:spcBef>
                <a:spcPts val="0"/>
              </a:spcBef>
              <a:buNone/>
            </a:pPr>
            <a:r>
              <a:t/>
            </a:r>
            <a:endParaRPr b="1" sz="1600">
              <a:solidFill>
                <a:srgbClr val="01426A"/>
              </a:solidFill>
              <a:latin typeface="Open Sans"/>
              <a:ea typeface="Open Sans"/>
              <a:cs typeface="Open Sans"/>
              <a:sym typeface="Open Sans"/>
            </a:endParaRPr>
          </a:p>
          <a:p>
            <a:pPr lvl="0" rtl="0">
              <a:spcBef>
                <a:spcPts val="0"/>
              </a:spcBef>
              <a:buSzPct val="68750"/>
              <a:buNone/>
            </a:pPr>
            <a:r>
              <a:rPr b="1" lang="en" sz="1600">
                <a:solidFill>
                  <a:srgbClr val="01426A"/>
                </a:solidFill>
                <a:latin typeface="Open Sans"/>
                <a:ea typeface="Open Sans"/>
                <a:cs typeface="Open Sans"/>
                <a:sym typeface="Open Sans"/>
              </a:rPr>
              <a:t>Close the loop:</a:t>
            </a:r>
            <a:r>
              <a:rPr lang="en" sz="1600">
                <a:solidFill>
                  <a:srgbClr val="01426A"/>
                </a:solidFill>
                <a:latin typeface="Open Sans"/>
                <a:ea typeface="Open Sans"/>
                <a:cs typeface="Open Sans"/>
                <a:sym typeface="Open Sans"/>
              </a:rPr>
              <a:t> Follow up with all involved stakeholders and complete any required documentation. Get ready for the next day!</a:t>
            </a:r>
          </a:p>
          <a:p>
            <a:pPr indent="-330200" lvl="0" marL="4572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Do you need to inform:</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Other students?</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Teachers?</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Families?</a:t>
            </a:r>
          </a:p>
        </p:txBody>
      </p:sp>
      <p:sp>
        <p:nvSpPr>
          <p:cNvPr id="359" name="Shape 359"/>
          <p:cNvSpPr txBox="1"/>
          <p:nvPr/>
        </p:nvSpPr>
        <p:spPr>
          <a:xfrm>
            <a:off x="4040800" y="3719600"/>
            <a:ext cx="3937500" cy="784500"/>
          </a:xfrm>
          <a:prstGeom prst="rect">
            <a:avLst/>
          </a:prstGeom>
          <a:noFill/>
          <a:ln>
            <a:noFill/>
          </a:ln>
        </p:spPr>
        <p:txBody>
          <a:bodyPr anchorCtr="0" anchor="t" bIns="91425" lIns="91425" rIns="91425" tIns="91425">
            <a:noAutofit/>
          </a:bodyPr>
          <a:lstStyle/>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Site Lead?</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Partner points of contact?</a:t>
            </a:r>
          </a:p>
          <a:p>
            <a:pPr indent="-330200" lvl="1" marL="914400" rtl="0">
              <a:spcBef>
                <a:spcPts val="0"/>
              </a:spcBef>
              <a:buClr>
                <a:srgbClr val="01426A"/>
              </a:buClr>
              <a:buSzPct val="100000"/>
              <a:buFont typeface="Open Sans"/>
              <a:buChar char="○"/>
            </a:pPr>
            <a:r>
              <a:rPr lang="en" sz="1600">
                <a:solidFill>
                  <a:srgbClr val="01426A"/>
                </a:solidFill>
                <a:latin typeface="Open Sans"/>
                <a:ea typeface="Open Sans"/>
                <a:cs typeface="Open Sans"/>
                <a:sym typeface="Open Sans"/>
              </a:rPr>
              <a:t>GWC central?</a:t>
            </a:r>
          </a:p>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HOW TO ESCALATE AND DEESCALATE</a:t>
            </a:r>
          </a:p>
        </p:txBody>
      </p:sp>
      <p:sp>
        <p:nvSpPr>
          <p:cNvPr id="365" name="Shape 365"/>
          <p:cNvSpPr txBox="1"/>
          <p:nvPr/>
        </p:nvSpPr>
        <p:spPr>
          <a:xfrm>
            <a:off x="1183000" y="1371600"/>
            <a:ext cx="7252500" cy="2914800"/>
          </a:xfrm>
          <a:prstGeom prst="rect">
            <a:avLst/>
          </a:prstGeom>
          <a:noFill/>
          <a:ln>
            <a:noFill/>
          </a:ln>
        </p:spPr>
        <p:txBody>
          <a:bodyPr anchorCtr="0" anchor="ctr" bIns="91425" lIns="91425" rIns="91425" tIns="91425">
            <a:noAutofit/>
          </a:bodyPr>
          <a:lstStyle/>
          <a:p>
            <a:pPr lvl="0" rtl="0">
              <a:spcBef>
                <a:spcPts val="0"/>
              </a:spcBef>
              <a:buNone/>
            </a:pPr>
            <a:r>
              <a:rPr b="1" lang="en" sz="2600">
                <a:solidFill>
                  <a:srgbClr val="01426A"/>
                </a:solidFill>
                <a:latin typeface="Open Sans"/>
                <a:ea typeface="Open Sans"/>
                <a:cs typeface="Open Sans"/>
                <a:sym typeface="Open Sans"/>
              </a:rPr>
              <a:t>Exercise:</a:t>
            </a:r>
          </a:p>
          <a:p>
            <a:pPr lvl="0" rtl="0">
              <a:spcBef>
                <a:spcPts val="0"/>
              </a:spcBef>
              <a:buNone/>
            </a:pPr>
            <a:r>
              <a:rPr lang="en" sz="2600">
                <a:solidFill>
                  <a:srgbClr val="01426A"/>
                </a:solidFill>
                <a:latin typeface="Open Sans"/>
                <a:ea typeface="Open Sans"/>
                <a:cs typeface="Open Sans"/>
                <a:sym typeface="Open Sans"/>
              </a:rPr>
              <a:t>Partner up with someone at your table. Have on partner write a high-inference email to your Site Lead based on the scenario on your table, the other partner write a low-inference one.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idx="1" type="body"/>
          </p:nvPr>
        </p:nvSpPr>
        <p:spPr>
          <a:xfrm>
            <a:off x="878150" y="526150"/>
            <a:ext cx="8023800" cy="3416400"/>
          </a:xfrm>
          <a:prstGeom prst="rect">
            <a:avLst/>
          </a:prstGeom>
        </p:spPr>
        <p:txBody>
          <a:bodyPr anchorCtr="0" anchor="ctr" bIns="91425" lIns="91425" rIns="91425" tIns="91425">
            <a:noAutofit/>
          </a:bodyPr>
          <a:lstStyle/>
          <a:p>
            <a:pPr lvl="0" algn="ctr">
              <a:spcBef>
                <a:spcPts val="0"/>
              </a:spcBef>
              <a:buNone/>
            </a:pPr>
            <a:r>
              <a:rPr b="1" lang="en" sz="4000"/>
              <a:t>Q&amp;A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42900" lvl="0" marL="457200" rtl="0">
              <a:lnSpc>
                <a:spcPct val="100000"/>
              </a:lnSpc>
              <a:spcBef>
                <a:spcPts val="0"/>
              </a:spcBef>
              <a:buSzPct val="100000"/>
            </a:pPr>
            <a:r>
              <a:rPr lang="en" sz="1800"/>
              <a:t>Identify all classroom stakeholders and their roles in escalation</a:t>
            </a:r>
          </a:p>
          <a:p>
            <a:pPr indent="-342900" lvl="0" marL="457200" rtl="0">
              <a:lnSpc>
                <a:spcPct val="100000"/>
              </a:lnSpc>
              <a:spcBef>
                <a:spcPts val="0"/>
              </a:spcBef>
              <a:buSzPct val="100000"/>
            </a:pPr>
            <a:r>
              <a:rPr lang="en" sz="1800"/>
              <a:t>Navigate the teacher handbook</a:t>
            </a:r>
          </a:p>
          <a:p>
            <a:pPr indent="-342900" lvl="0" marL="457200" rtl="0">
              <a:lnSpc>
                <a:spcPct val="100000"/>
              </a:lnSpc>
              <a:spcBef>
                <a:spcPts val="0"/>
              </a:spcBef>
              <a:buSzPct val="100000"/>
            </a:pPr>
            <a:r>
              <a:rPr lang="en" sz="1800"/>
              <a:t>Write a low-inference email to GWC </a:t>
            </a:r>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376" name="Shape 37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HOW DID WE DO?</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382" name="Shape 38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83" name="Shape 38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Progress</a:t>
            </a:r>
          </a:p>
        </p:txBody>
      </p:sp>
      <p:sp>
        <p:nvSpPr>
          <p:cNvPr id="384" name="Shape 384"/>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600">
              <a:solidFill>
                <a:srgbClr val="01426A"/>
              </a:solidFill>
              <a:latin typeface="Open Sans"/>
              <a:ea typeface="Open Sans"/>
              <a:cs typeface="Open Sans"/>
              <a:sym typeface="Open Sans"/>
            </a:endParaRPr>
          </a:p>
        </p:txBody>
      </p:sp>
      <p:pic>
        <p:nvPicPr>
          <p:cNvPr id="385" name="Shape 385"/>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386" name="Shape 386"/>
          <p:cNvGraphicFramePr/>
          <p:nvPr/>
        </p:nvGraphicFramePr>
        <p:xfrm>
          <a:off x="1140300" y="1569325"/>
          <a:ext cx="3000000" cy="3000000"/>
        </p:xfrm>
        <a:graphic>
          <a:graphicData uri="http://schemas.openxmlformats.org/drawingml/2006/table">
            <a:tbl>
              <a:tblPr>
                <a:noFill/>
                <a:tableStyleId>{9512FF6F-4771-431E-9525-378175CFB606}</a:tableStyleId>
              </a:tblPr>
              <a:tblGrid>
                <a:gridCol w="2413000"/>
                <a:gridCol w="2413000"/>
                <a:gridCol w="2413000"/>
              </a:tblGrid>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Friday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Saturday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Sunday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ECE81A"/>
                    </a:solidFill>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Classroom Mgmt</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B7B7B7"/>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Django</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Final Projects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How to Use Curriculum</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B7B7B7"/>
                    </a:solidFill>
                  </a:tcPr>
                </a:tc>
                <a:tc>
                  <a:txBody>
                    <a:bodyPr>
                      <a:noAutofit/>
                    </a:bodyPr>
                    <a:lstStyle/>
                    <a:p>
                      <a:pPr lvl="0" rtl="0" algn="ctr">
                        <a:spcBef>
                          <a:spcPts val="0"/>
                        </a:spcBef>
                        <a:buNone/>
                      </a:pPr>
                      <a:r>
                        <a:rPr lang="en">
                          <a:solidFill>
                            <a:srgbClr val="01426A"/>
                          </a:solidFill>
                          <a:latin typeface="Open Sans"/>
                          <a:ea typeface="Open Sans"/>
                          <a:cs typeface="Open Sans"/>
                          <a:sym typeface="Open Sans"/>
                        </a:rPr>
                        <a:t>OOP</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2">
                  <a:txBody>
                    <a:bodyPr>
                      <a:noAutofit/>
                    </a:bodyPr>
                    <a:lstStyle/>
                    <a:p>
                      <a:pPr lvl="0" rtl="0" algn="ctr">
                        <a:spcBef>
                          <a:spcPts val="0"/>
                        </a:spcBef>
                        <a:buNone/>
                      </a:pPr>
                      <a:r>
                        <a:rPr lang="en">
                          <a:solidFill>
                            <a:srgbClr val="01426A"/>
                          </a:solidFill>
                          <a:latin typeface="Open Sans"/>
                          <a:ea typeface="Open Sans"/>
                          <a:cs typeface="Open Sans"/>
                          <a:sym typeface="Open Sans"/>
                        </a:rPr>
                        <a:t>SIP Simulation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Escalation Process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B7B7B7"/>
                    </a:solidFill>
                  </a:tcPr>
                </a:tc>
                <a:tc rowSpan="3">
                  <a:txBody>
                    <a:bodyPr>
                      <a:noAutofit/>
                    </a:bodyPr>
                    <a:lstStyle/>
                    <a:p>
                      <a:pPr lvl="0" rtl="0" algn="ctr">
                        <a:spcBef>
                          <a:spcPts val="0"/>
                        </a:spcBef>
                        <a:buNone/>
                      </a:pPr>
                      <a:r>
                        <a:rPr lang="en">
                          <a:solidFill>
                            <a:srgbClr val="01426A"/>
                          </a:solidFill>
                          <a:latin typeface="Open Sans"/>
                          <a:ea typeface="Open Sans"/>
                          <a:cs typeface="Open Sans"/>
                          <a:sym typeface="Open Sans"/>
                        </a:rPr>
                        <a:t>Diversity and Inclusion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Python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rowSpan="2">
                  <a:txBody>
                    <a:bodyPr>
                      <a:noAutofit/>
                    </a:bodyPr>
                    <a:lstStyle/>
                    <a:p>
                      <a:pPr lvl="0" rtl="0" algn="ctr">
                        <a:spcBef>
                          <a:spcPts val="0"/>
                        </a:spcBef>
                        <a:buNone/>
                      </a:pPr>
                      <a:r>
                        <a:rPr lang="en">
                          <a:solidFill>
                            <a:srgbClr val="01426A"/>
                          </a:solidFill>
                          <a:latin typeface="Open Sans"/>
                          <a:ea typeface="Open Sans"/>
                          <a:cs typeface="Open Sans"/>
                          <a:sym typeface="Open Sans"/>
                        </a:rPr>
                        <a:t>Training to Week 0</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01426A"/>
                          </a:solidFill>
                          <a:latin typeface="Open Sans"/>
                          <a:ea typeface="Open Sans"/>
                          <a:cs typeface="Open Sans"/>
                          <a:sym typeface="Open Sans"/>
                        </a:rPr>
                        <a:t>Robotics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c v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graphicFrame>
        <p:nvGraphicFramePr>
          <p:cNvPr id="391" name="Shape 391"/>
          <p:cNvGraphicFramePr/>
          <p:nvPr/>
        </p:nvGraphicFramePr>
        <p:xfrm>
          <a:off x="1129025" y="857237"/>
          <a:ext cx="3000000" cy="3000000"/>
        </p:xfrm>
        <a:graphic>
          <a:graphicData uri="http://schemas.openxmlformats.org/drawingml/2006/table">
            <a:tbl>
              <a:tblPr>
                <a:noFill/>
                <a:tableStyleId>{9512FF6F-4771-431E-9525-378175CFB606}</a:tableStyleId>
              </a:tblPr>
              <a:tblGrid>
                <a:gridCol w="1609875"/>
                <a:gridCol w="386125"/>
              </a:tblGrid>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Dexterity Check</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Turn and Talk</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Call and Response</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Body Check</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Cold Calling</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Positive Praise</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Proximity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Questioning/Prompting</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381000">
                <a:tc>
                  <a:txBody>
                    <a:bodyPr>
                      <a:noAutofit/>
                    </a:bodyPr>
                    <a:lstStyle/>
                    <a:p>
                      <a:pPr lvl="0" rtl="0">
                        <a:spcBef>
                          <a:spcPts val="0"/>
                        </a:spcBef>
                        <a:buNone/>
                      </a:pPr>
                      <a:r>
                        <a:rPr lang="en" sz="1000">
                          <a:solidFill>
                            <a:srgbClr val="01426A"/>
                          </a:solidFill>
                          <a:latin typeface="Open Sans"/>
                          <a:ea typeface="Open Sans"/>
                          <a:cs typeface="Open Sans"/>
                          <a:sym typeface="Open Sans"/>
                        </a:rPr>
                        <a:t>Differentiation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spcBef>
                          <a:spcPts val="0"/>
                        </a:spcBef>
                        <a:buNone/>
                      </a:pPr>
                      <a:r>
                        <a:t/>
                      </a:r>
                      <a:endParaRPr sz="1000">
                        <a:latin typeface="Open Sans"/>
                        <a:ea typeface="Open Sans"/>
                        <a:cs typeface="Open Sans"/>
                        <a:sym typeface="Open Sans"/>
                      </a:endParaRP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nvSpPr>
        <p:spPr>
          <a:xfrm>
            <a:off x="3445950" y="288350"/>
            <a:ext cx="2252100" cy="583800"/>
          </a:xfrm>
          <a:prstGeom prst="rect">
            <a:avLst/>
          </a:prstGeom>
          <a:solidFill>
            <a:srgbClr val="F4364C">
              <a:alpha val="63880"/>
            </a:srgbClr>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a:solidFill>
                  <a:srgbClr val="01426A"/>
                </a:solidFill>
                <a:latin typeface="Open Sans"/>
                <a:ea typeface="Open Sans"/>
                <a:cs typeface="Open Sans"/>
                <a:sym typeface="Open Sans"/>
              </a:rPr>
              <a:t>Reshma Saujani,</a:t>
            </a:r>
          </a:p>
          <a:p>
            <a:pPr lvl="0" algn="ctr">
              <a:spcBef>
                <a:spcPts val="0"/>
              </a:spcBef>
              <a:buNone/>
            </a:pPr>
            <a:r>
              <a:rPr b="1" lang="en">
                <a:solidFill>
                  <a:srgbClr val="01426A"/>
                </a:solidFill>
                <a:latin typeface="Open Sans"/>
                <a:ea typeface="Open Sans"/>
                <a:cs typeface="Open Sans"/>
                <a:sym typeface="Open Sans"/>
              </a:rPr>
              <a:t>Founder and CEO</a:t>
            </a:r>
          </a:p>
        </p:txBody>
      </p:sp>
      <p:cxnSp>
        <p:nvCxnSpPr>
          <p:cNvPr id="397" name="Shape 397"/>
          <p:cNvCxnSpPr>
            <a:stCxn id="396" idx="2"/>
            <a:endCxn id="398" idx="0"/>
          </p:cNvCxnSpPr>
          <p:nvPr/>
        </p:nvCxnSpPr>
        <p:spPr>
          <a:xfrm>
            <a:off x="4572000" y="872150"/>
            <a:ext cx="0" cy="665400"/>
          </a:xfrm>
          <a:prstGeom prst="straightConnector1">
            <a:avLst/>
          </a:prstGeom>
          <a:noFill/>
          <a:ln cap="flat" cmpd="sng" w="28575">
            <a:solidFill>
              <a:srgbClr val="01426A"/>
            </a:solidFill>
            <a:prstDash val="solid"/>
            <a:round/>
            <a:headEnd len="lg" w="lg" type="none"/>
            <a:tailEnd len="lg" w="lg" type="none"/>
          </a:ln>
        </p:spPr>
      </p:cxnSp>
      <p:sp>
        <p:nvSpPr>
          <p:cNvPr id="399" name="Shape 399"/>
          <p:cNvSpPr txBox="1"/>
          <p:nvPr/>
        </p:nvSpPr>
        <p:spPr>
          <a:xfrm>
            <a:off x="129200" y="1528125"/>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Development</a:t>
            </a:r>
          </a:p>
        </p:txBody>
      </p:sp>
      <p:sp>
        <p:nvSpPr>
          <p:cNvPr id="398" name="Shape 398"/>
          <p:cNvSpPr txBox="1"/>
          <p:nvPr/>
        </p:nvSpPr>
        <p:spPr>
          <a:xfrm>
            <a:off x="3848850" y="153750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Marketing</a:t>
            </a:r>
          </a:p>
        </p:txBody>
      </p:sp>
      <p:sp>
        <p:nvSpPr>
          <p:cNvPr id="400" name="Shape 400"/>
          <p:cNvSpPr txBox="1"/>
          <p:nvPr/>
        </p:nvSpPr>
        <p:spPr>
          <a:xfrm>
            <a:off x="7280975" y="1537375"/>
            <a:ext cx="1446300" cy="8073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People,</a:t>
            </a:r>
          </a:p>
          <a:p>
            <a:pPr lvl="0" rtl="0" algn="ctr">
              <a:spcBef>
                <a:spcPts val="0"/>
              </a:spcBef>
              <a:buNone/>
            </a:pPr>
            <a:r>
              <a:rPr b="1" lang="en">
                <a:solidFill>
                  <a:srgbClr val="01426A"/>
                </a:solidFill>
                <a:latin typeface="Open Sans"/>
                <a:ea typeface="Open Sans"/>
                <a:cs typeface="Open Sans"/>
                <a:sym typeface="Open Sans"/>
              </a:rPr>
              <a:t>Operations,</a:t>
            </a:r>
          </a:p>
          <a:p>
            <a:pPr lvl="0" rtl="0" algn="ctr">
              <a:spcBef>
                <a:spcPts val="0"/>
              </a:spcBef>
              <a:buNone/>
            </a:pPr>
            <a:r>
              <a:rPr b="1" lang="en">
                <a:solidFill>
                  <a:srgbClr val="01426A"/>
                </a:solidFill>
                <a:latin typeface="Open Sans"/>
                <a:ea typeface="Open Sans"/>
                <a:cs typeface="Open Sans"/>
                <a:sym typeface="Open Sans"/>
              </a:rPr>
              <a:t>And Finance</a:t>
            </a:r>
          </a:p>
        </p:txBody>
      </p:sp>
      <p:sp>
        <p:nvSpPr>
          <p:cNvPr id="401" name="Shape 401"/>
          <p:cNvSpPr txBox="1"/>
          <p:nvPr/>
        </p:nvSpPr>
        <p:spPr>
          <a:xfrm>
            <a:off x="2034200" y="15375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Programs</a:t>
            </a:r>
          </a:p>
        </p:txBody>
      </p:sp>
      <p:sp>
        <p:nvSpPr>
          <p:cNvPr id="402" name="Shape 402"/>
          <p:cNvSpPr txBox="1"/>
          <p:nvPr/>
        </p:nvSpPr>
        <p:spPr>
          <a:xfrm>
            <a:off x="5564912" y="1537500"/>
            <a:ext cx="1446300" cy="8073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Education, Strategy, and Innovation</a:t>
            </a:r>
          </a:p>
        </p:txBody>
      </p:sp>
      <p:cxnSp>
        <p:nvCxnSpPr>
          <p:cNvPr id="403" name="Shape 403"/>
          <p:cNvCxnSpPr/>
          <p:nvPr/>
        </p:nvCxnSpPr>
        <p:spPr>
          <a:xfrm>
            <a:off x="2757350" y="1204775"/>
            <a:ext cx="0" cy="324300"/>
          </a:xfrm>
          <a:prstGeom prst="straightConnector1">
            <a:avLst/>
          </a:prstGeom>
          <a:noFill/>
          <a:ln cap="flat" cmpd="sng" w="28575">
            <a:solidFill>
              <a:srgbClr val="01426A"/>
            </a:solidFill>
            <a:prstDash val="solid"/>
            <a:round/>
            <a:headEnd len="lg" w="lg" type="none"/>
            <a:tailEnd len="lg" w="lg" type="none"/>
          </a:ln>
        </p:spPr>
      </p:cxnSp>
      <p:cxnSp>
        <p:nvCxnSpPr>
          <p:cNvPr id="404" name="Shape 404"/>
          <p:cNvCxnSpPr/>
          <p:nvPr/>
        </p:nvCxnSpPr>
        <p:spPr>
          <a:xfrm>
            <a:off x="6308175" y="1208950"/>
            <a:ext cx="0" cy="324300"/>
          </a:xfrm>
          <a:prstGeom prst="straightConnector1">
            <a:avLst/>
          </a:prstGeom>
          <a:noFill/>
          <a:ln cap="flat" cmpd="sng" w="28575">
            <a:solidFill>
              <a:srgbClr val="01426A"/>
            </a:solidFill>
            <a:prstDash val="solid"/>
            <a:round/>
            <a:headEnd len="lg" w="lg" type="none"/>
            <a:tailEnd len="lg" w="lg" type="none"/>
          </a:ln>
        </p:spPr>
      </p:cxnSp>
      <p:sp>
        <p:nvSpPr>
          <p:cNvPr id="405" name="Shape 405"/>
          <p:cNvSpPr txBox="1"/>
          <p:nvPr/>
        </p:nvSpPr>
        <p:spPr>
          <a:xfrm>
            <a:off x="424150" y="2468325"/>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Recruitment</a:t>
            </a:r>
          </a:p>
        </p:txBody>
      </p:sp>
      <p:sp>
        <p:nvSpPr>
          <p:cNvPr id="406" name="Shape 406"/>
          <p:cNvSpPr txBox="1"/>
          <p:nvPr/>
        </p:nvSpPr>
        <p:spPr>
          <a:xfrm>
            <a:off x="3644237" y="251050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Program Ops</a:t>
            </a:r>
          </a:p>
        </p:txBody>
      </p:sp>
      <p:sp>
        <p:nvSpPr>
          <p:cNvPr id="407" name="Shape 407"/>
          <p:cNvSpPr txBox="1"/>
          <p:nvPr/>
        </p:nvSpPr>
        <p:spPr>
          <a:xfrm>
            <a:off x="2034200" y="2468325"/>
            <a:ext cx="1446300" cy="6867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Instructor Training and Support</a:t>
            </a:r>
          </a:p>
        </p:txBody>
      </p:sp>
      <p:sp>
        <p:nvSpPr>
          <p:cNvPr id="408" name="Shape 408"/>
          <p:cNvSpPr txBox="1"/>
          <p:nvPr/>
        </p:nvSpPr>
        <p:spPr>
          <a:xfrm>
            <a:off x="5564925" y="3674350"/>
            <a:ext cx="1446300" cy="3996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Education</a:t>
            </a:r>
          </a:p>
        </p:txBody>
      </p:sp>
      <p:sp>
        <p:nvSpPr>
          <p:cNvPr id="409" name="Shape 409"/>
          <p:cNvSpPr txBox="1"/>
          <p:nvPr/>
        </p:nvSpPr>
        <p:spPr>
          <a:xfrm>
            <a:off x="3982975" y="36743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Research</a:t>
            </a:r>
          </a:p>
        </p:txBody>
      </p:sp>
      <p:sp>
        <p:nvSpPr>
          <p:cNvPr id="410" name="Shape 410"/>
          <p:cNvSpPr txBox="1"/>
          <p:nvPr/>
        </p:nvSpPr>
        <p:spPr>
          <a:xfrm>
            <a:off x="7280975" y="36743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Innovation</a:t>
            </a:r>
          </a:p>
        </p:txBody>
      </p:sp>
      <p:cxnSp>
        <p:nvCxnSpPr>
          <p:cNvPr id="411" name="Shape 411"/>
          <p:cNvCxnSpPr>
            <a:stCxn id="401" idx="2"/>
            <a:endCxn id="407" idx="0"/>
          </p:cNvCxnSpPr>
          <p:nvPr/>
        </p:nvCxnSpPr>
        <p:spPr>
          <a:xfrm>
            <a:off x="2757350" y="1937150"/>
            <a:ext cx="0" cy="531300"/>
          </a:xfrm>
          <a:prstGeom prst="straightConnector1">
            <a:avLst/>
          </a:prstGeom>
          <a:noFill/>
          <a:ln cap="flat" cmpd="sng" w="28575">
            <a:solidFill>
              <a:srgbClr val="01426A"/>
            </a:solidFill>
            <a:prstDash val="solid"/>
            <a:round/>
            <a:headEnd len="lg" w="lg" type="none"/>
            <a:tailEnd len="lg" w="lg" type="none"/>
          </a:ln>
        </p:spPr>
      </p:cxnSp>
      <p:cxnSp>
        <p:nvCxnSpPr>
          <p:cNvPr id="412" name="Shape 412"/>
          <p:cNvCxnSpPr>
            <a:stCxn id="405" idx="0"/>
            <a:endCxn id="406" idx="0"/>
          </p:cNvCxnSpPr>
          <p:nvPr/>
        </p:nvCxnSpPr>
        <p:spPr>
          <a:xfrm flipH="1" rot="-5400000">
            <a:off x="2736250" y="879375"/>
            <a:ext cx="42300" cy="3220200"/>
          </a:xfrm>
          <a:prstGeom prst="bentConnector3">
            <a:avLst>
              <a:gd fmla="val -562943" name="adj1"/>
            </a:avLst>
          </a:prstGeom>
          <a:noFill/>
          <a:ln cap="flat" cmpd="sng" w="28575">
            <a:solidFill>
              <a:srgbClr val="01426A"/>
            </a:solidFill>
            <a:prstDash val="solid"/>
            <a:round/>
            <a:headEnd len="lg" w="lg" type="none"/>
            <a:tailEnd len="lg" w="lg" type="none"/>
          </a:ln>
        </p:spPr>
      </p:cxnSp>
      <p:cxnSp>
        <p:nvCxnSpPr>
          <p:cNvPr id="413" name="Shape 413"/>
          <p:cNvCxnSpPr/>
          <p:nvPr/>
        </p:nvCxnSpPr>
        <p:spPr>
          <a:xfrm flipH="1" rot="-5400000">
            <a:off x="6372875" y="2082225"/>
            <a:ext cx="42300" cy="3220200"/>
          </a:xfrm>
          <a:prstGeom prst="bentConnector3">
            <a:avLst>
              <a:gd fmla="val -562943" name="adj1"/>
            </a:avLst>
          </a:prstGeom>
          <a:noFill/>
          <a:ln cap="flat" cmpd="sng" w="28575">
            <a:solidFill>
              <a:srgbClr val="01426A"/>
            </a:solidFill>
            <a:prstDash val="solid"/>
            <a:round/>
            <a:headEnd len="lg" w="lg" type="none"/>
            <a:tailEnd len="lg" w="lg" type="none"/>
          </a:ln>
        </p:spPr>
      </p:cxnSp>
      <p:cxnSp>
        <p:nvCxnSpPr>
          <p:cNvPr id="414" name="Shape 414"/>
          <p:cNvCxnSpPr>
            <a:stCxn id="402" idx="2"/>
            <a:endCxn id="408" idx="0"/>
          </p:cNvCxnSpPr>
          <p:nvPr/>
        </p:nvCxnSpPr>
        <p:spPr>
          <a:xfrm>
            <a:off x="6288062" y="2344800"/>
            <a:ext cx="0" cy="1329600"/>
          </a:xfrm>
          <a:prstGeom prst="straightConnector1">
            <a:avLst/>
          </a:prstGeom>
          <a:noFill/>
          <a:ln cap="flat" cmpd="sng" w="28575">
            <a:solidFill>
              <a:srgbClr val="01426A"/>
            </a:solidFill>
            <a:prstDash val="solid"/>
            <a:round/>
            <a:headEnd len="lg" w="lg" type="none"/>
            <a:tailEnd len="lg" w="lg" type="none"/>
          </a:ln>
        </p:spPr>
      </p:cxnSp>
      <p:cxnSp>
        <p:nvCxnSpPr>
          <p:cNvPr id="415" name="Shape 415"/>
          <p:cNvCxnSpPr/>
          <p:nvPr/>
        </p:nvCxnSpPr>
        <p:spPr>
          <a:xfrm>
            <a:off x="852350" y="1204775"/>
            <a:ext cx="0" cy="324300"/>
          </a:xfrm>
          <a:prstGeom prst="straightConnector1">
            <a:avLst/>
          </a:prstGeom>
          <a:noFill/>
          <a:ln cap="flat" cmpd="sng" w="28575">
            <a:solidFill>
              <a:srgbClr val="01426A"/>
            </a:solidFill>
            <a:prstDash val="solid"/>
            <a:round/>
            <a:headEnd len="lg" w="lg" type="none"/>
            <a:tailEnd len="lg" w="lg" type="none"/>
          </a:ln>
        </p:spPr>
      </p:cxnSp>
      <p:cxnSp>
        <p:nvCxnSpPr>
          <p:cNvPr id="416" name="Shape 416"/>
          <p:cNvCxnSpPr/>
          <p:nvPr/>
        </p:nvCxnSpPr>
        <p:spPr>
          <a:xfrm>
            <a:off x="8015150" y="1204775"/>
            <a:ext cx="0" cy="324300"/>
          </a:xfrm>
          <a:prstGeom prst="straightConnector1">
            <a:avLst/>
          </a:prstGeom>
          <a:noFill/>
          <a:ln cap="flat" cmpd="sng" w="28575">
            <a:solidFill>
              <a:srgbClr val="01426A"/>
            </a:solidFill>
            <a:prstDash val="solid"/>
            <a:round/>
            <a:headEnd len="lg" w="lg" type="none"/>
            <a:tailEnd len="lg" w="lg" type="none"/>
          </a:ln>
        </p:spPr>
      </p:cxnSp>
      <p:cxnSp>
        <p:nvCxnSpPr>
          <p:cNvPr id="417" name="Shape 417"/>
          <p:cNvCxnSpPr/>
          <p:nvPr/>
        </p:nvCxnSpPr>
        <p:spPr>
          <a:xfrm>
            <a:off x="843350" y="1223325"/>
            <a:ext cx="7173000" cy="0"/>
          </a:xfrm>
          <a:prstGeom prst="straightConnector1">
            <a:avLst/>
          </a:prstGeom>
          <a:noFill/>
          <a:ln cap="flat" cmpd="sng" w="28575">
            <a:solidFill>
              <a:srgbClr val="01426A"/>
            </a:solidFill>
            <a:prstDash val="solid"/>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50000"/>
              </a:lnSpc>
              <a:spcBef>
                <a:spcPts val="0"/>
              </a:spcBef>
              <a:buNone/>
            </a:pPr>
            <a:r>
              <a:t/>
            </a:r>
            <a:endParaRPr sz="1800"/>
          </a:p>
          <a:p>
            <a:pPr indent="-342900" lvl="0" marL="457200" rtl="0">
              <a:lnSpc>
                <a:spcPct val="150000"/>
              </a:lnSpc>
              <a:spcBef>
                <a:spcPts val="0"/>
              </a:spcBef>
              <a:buSzPct val="100000"/>
              <a:buAutoNum type="arabicPeriod"/>
            </a:pPr>
            <a:r>
              <a:rPr lang="en" sz="1800"/>
              <a:t>Objectives and Context - 5 min</a:t>
            </a:r>
          </a:p>
          <a:p>
            <a:pPr indent="-342900" lvl="0" marL="457200" rtl="0">
              <a:lnSpc>
                <a:spcPct val="150000"/>
              </a:lnSpc>
              <a:spcBef>
                <a:spcPts val="0"/>
              </a:spcBef>
              <a:buSzPct val="100000"/>
              <a:buAutoNum type="arabicPeriod"/>
            </a:pPr>
            <a:r>
              <a:rPr b="1" lang="en" sz="1800"/>
              <a:t>Who: </a:t>
            </a:r>
            <a:r>
              <a:rPr lang="en" sz="1800"/>
              <a:t>Classroom stakeholders - 5 min</a:t>
            </a:r>
          </a:p>
          <a:p>
            <a:pPr indent="-342900" lvl="0" marL="457200" rtl="0">
              <a:lnSpc>
                <a:spcPct val="150000"/>
              </a:lnSpc>
              <a:spcBef>
                <a:spcPts val="0"/>
              </a:spcBef>
              <a:buSzPct val="100000"/>
              <a:buAutoNum type="arabicPeriod"/>
            </a:pPr>
            <a:r>
              <a:rPr b="1" lang="en" sz="1800"/>
              <a:t>What: </a:t>
            </a:r>
            <a:r>
              <a:rPr lang="en" sz="1800"/>
              <a:t>Teacher Handbook - 10 min</a:t>
            </a:r>
          </a:p>
          <a:p>
            <a:pPr indent="-342900" lvl="0" marL="457200" rtl="0">
              <a:lnSpc>
                <a:spcPct val="150000"/>
              </a:lnSpc>
              <a:spcBef>
                <a:spcPts val="0"/>
              </a:spcBef>
              <a:buSzPct val="100000"/>
              <a:buAutoNum type="arabicPeriod"/>
            </a:pPr>
            <a:r>
              <a:rPr b="1" lang="en" sz="1800"/>
              <a:t>How: </a:t>
            </a:r>
            <a:r>
              <a:rPr lang="en" sz="1800"/>
              <a:t>Gather, alert, address, follow up - 15 min</a:t>
            </a:r>
            <a:r>
              <a:rPr b="1" lang="en" sz="1800"/>
              <a:t> </a:t>
            </a:r>
          </a:p>
          <a:p>
            <a:pPr indent="-342900" lvl="0" marL="457200" rtl="0">
              <a:lnSpc>
                <a:spcPct val="150000"/>
              </a:lnSpc>
              <a:spcBef>
                <a:spcPts val="0"/>
              </a:spcBef>
              <a:buSzPct val="100000"/>
              <a:buAutoNum type="arabicPeriod"/>
            </a:pPr>
            <a:r>
              <a:rPr b="1" lang="en" sz="1800"/>
              <a:t>Q&amp;A: </a:t>
            </a:r>
            <a:r>
              <a:rPr lang="en" sz="1800"/>
              <a:t>Teacher Handbook contents - 10 min</a:t>
            </a:r>
          </a:p>
          <a:p>
            <a:pPr indent="-342900" lvl="0" marL="457200" rtl="0">
              <a:lnSpc>
                <a:spcPct val="150000"/>
              </a:lnSpc>
              <a:spcBef>
                <a:spcPts val="0"/>
              </a:spcBef>
              <a:buSzPct val="100000"/>
              <a:buAutoNum type="arabicPeriod"/>
            </a:pPr>
            <a:r>
              <a:rPr lang="en" sz="1800"/>
              <a:t>Reflection and Closing - 5 min</a:t>
            </a:r>
          </a:p>
        </p:txBody>
      </p:sp>
      <p:sp>
        <p:nvSpPr>
          <p:cNvPr id="149" name="Shape 149"/>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AGENDA</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42900" lvl="0" marL="457200" rtl="0">
              <a:lnSpc>
                <a:spcPct val="100000"/>
              </a:lnSpc>
              <a:spcBef>
                <a:spcPts val="0"/>
              </a:spcBef>
              <a:buSzPct val="100000"/>
            </a:pPr>
            <a:r>
              <a:rPr lang="en" sz="1800"/>
              <a:t>Identify all classroom stakeholders and their roles in escalation</a:t>
            </a:r>
          </a:p>
          <a:p>
            <a:pPr indent="-342900" lvl="0" marL="457200" rtl="0">
              <a:lnSpc>
                <a:spcPct val="100000"/>
              </a:lnSpc>
              <a:spcBef>
                <a:spcPts val="0"/>
              </a:spcBef>
              <a:buSzPct val="100000"/>
            </a:pPr>
            <a:r>
              <a:rPr lang="en" sz="1800"/>
              <a:t>Navigate the teacher handbook</a:t>
            </a:r>
          </a:p>
          <a:p>
            <a:pPr indent="-342900" lvl="0" marL="457200" rtl="0">
              <a:lnSpc>
                <a:spcPct val="100000"/>
              </a:lnSpc>
              <a:spcBef>
                <a:spcPts val="0"/>
              </a:spcBef>
              <a:buSzPct val="100000"/>
            </a:pPr>
            <a:r>
              <a:rPr lang="en" sz="1800"/>
              <a:t>Write a low-inference email to GWC </a:t>
            </a:r>
          </a:p>
          <a:p>
            <a:pPr lvl="0" rtl="0">
              <a:spcBef>
                <a:spcPts val="0"/>
              </a:spcBef>
              <a:buNone/>
            </a:pPr>
            <a:r>
              <a:t/>
            </a:r>
            <a:endParaRPr/>
          </a:p>
        </p:txBody>
      </p:sp>
      <p:sp>
        <p:nvSpPr>
          <p:cNvPr id="155" name="Shape 155"/>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spcBef>
                <a:spcPts val="0"/>
              </a:spcBef>
              <a:buNone/>
            </a:pPr>
            <a:r>
              <a:t/>
            </a:r>
            <a:endParaRPr b="1"/>
          </a:p>
          <a:p>
            <a:pPr lvl="0" rtl="0">
              <a:spcBef>
                <a:spcPts val="0"/>
              </a:spcBef>
              <a:buNone/>
            </a:pPr>
            <a:r>
              <a:t/>
            </a:r>
            <a:endParaRPr b="1"/>
          </a:p>
          <a:p>
            <a:pPr lvl="0" rtl="0">
              <a:spcBef>
                <a:spcPts val="0"/>
              </a:spcBef>
              <a:buNone/>
            </a:pPr>
            <a:r>
              <a:rPr b="1" lang="en"/>
              <a:t>Escalation process:</a:t>
            </a:r>
          </a:p>
          <a:p>
            <a:pPr lvl="0" rtl="0">
              <a:spcBef>
                <a:spcPts val="0"/>
              </a:spcBef>
              <a:buNone/>
            </a:pPr>
            <a:r>
              <a:rPr i="1" lang="en"/>
              <a:t>Guidelines for how to resolve situations in your classroom, as well as when and how to access additional support from GWC in order to create and maintain a safe learning environment for all your girls.</a:t>
            </a:r>
          </a:p>
        </p:txBody>
      </p:sp>
      <p:sp>
        <p:nvSpPr>
          <p:cNvPr id="161" name="Shape 16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CONTEXT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spcBef>
                <a:spcPts val="0"/>
              </a:spcBef>
              <a:buNone/>
            </a:pPr>
            <a:r>
              <a:t/>
            </a:r>
            <a:endParaRPr b="1"/>
          </a:p>
          <a:p>
            <a:pPr lvl="0" rtl="0">
              <a:spcBef>
                <a:spcPts val="0"/>
              </a:spcBef>
              <a:buNone/>
            </a:pPr>
            <a:r>
              <a:rPr b="1" lang="en"/>
              <a:t>Why talk through at training?</a:t>
            </a:r>
          </a:p>
          <a:p>
            <a:pPr indent="-228600" lvl="0" marL="457200" rtl="0">
              <a:spcBef>
                <a:spcPts val="0"/>
              </a:spcBef>
            </a:pPr>
            <a:r>
              <a:rPr i="1" lang="en" strike="sngStrike"/>
              <a:t>To scare you</a:t>
            </a:r>
            <a:r>
              <a:rPr i="1" lang="en"/>
              <a:t> </a:t>
            </a:r>
          </a:p>
          <a:p>
            <a:pPr indent="-228600" lvl="0" marL="457200" rtl="0">
              <a:spcBef>
                <a:spcPts val="0"/>
              </a:spcBef>
            </a:pPr>
            <a:r>
              <a:rPr i="1" lang="en"/>
              <a:t>Girls’ well-being is first priority</a:t>
            </a:r>
          </a:p>
          <a:p>
            <a:pPr indent="-228600" lvl="0" marL="457200" rtl="0">
              <a:spcBef>
                <a:spcPts val="0"/>
              </a:spcBef>
            </a:pPr>
            <a:r>
              <a:rPr i="1" lang="en"/>
              <a:t>Everyone is going to mess up</a:t>
            </a:r>
          </a:p>
          <a:p>
            <a:pPr indent="-228600" lvl="0" marL="457200" rtl="0">
              <a:spcBef>
                <a:spcPts val="0"/>
              </a:spcBef>
            </a:pPr>
            <a:r>
              <a:rPr i="1" lang="en"/>
              <a:t>This is hard work</a:t>
            </a:r>
          </a:p>
          <a:p>
            <a:pPr indent="-228600" lvl="0" marL="457200" rtl="0">
              <a:spcBef>
                <a:spcPts val="0"/>
              </a:spcBef>
            </a:pPr>
            <a:r>
              <a:rPr i="1" lang="en"/>
              <a:t>It helps us help you!</a:t>
            </a:r>
          </a:p>
        </p:txBody>
      </p:sp>
      <p:sp>
        <p:nvSpPr>
          <p:cNvPr id="167" name="Shape 167"/>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CONTEXT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p:nvPr/>
        </p:nvSpPr>
        <p:spPr>
          <a:xfrm>
            <a:off x="816450" y="1870725"/>
            <a:ext cx="7886700" cy="415500"/>
          </a:xfrm>
          <a:prstGeom prst="rect">
            <a:avLst/>
          </a:prstGeom>
          <a:solidFill>
            <a:srgbClr val="EEEEEE"/>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50000"/>
              </a:lnSpc>
              <a:spcBef>
                <a:spcPts val="0"/>
              </a:spcBef>
              <a:buNone/>
            </a:pPr>
            <a:r>
              <a:t/>
            </a:r>
            <a:endParaRPr sz="1800"/>
          </a:p>
          <a:p>
            <a:pPr indent="-342900" lvl="0" marL="457200" rtl="0">
              <a:lnSpc>
                <a:spcPct val="150000"/>
              </a:lnSpc>
              <a:spcBef>
                <a:spcPts val="0"/>
              </a:spcBef>
              <a:buSzPct val="100000"/>
              <a:buAutoNum type="arabicPeriod"/>
            </a:pPr>
            <a:r>
              <a:rPr lang="en" sz="1800"/>
              <a:t>Objectives, Context and Agenda - 5 Min</a:t>
            </a:r>
          </a:p>
          <a:p>
            <a:pPr indent="-342900" lvl="0" marL="457200" rtl="0">
              <a:lnSpc>
                <a:spcPct val="150000"/>
              </a:lnSpc>
              <a:spcBef>
                <a:spcPts val="0"/>
              </a:spcBef>
              <a:buSzPct val="100000"/>
              <a:buAutoNum type="arabicPeriod"/>
            </a:pPr>
            <a:r>
              <a:rPr b="1" lang="en" sz="1800"/>
              <a:t>Who: </a:t>
            </a:r>
            <a:r>
              <a:rPr lang="en" sz="1800"/>
              <a:t>Classroom stakeholders</a:t>
            </a:r>
          </a:p>
          <a:p>
            <a:pPr indent="-342900" lvl="0" marL="457200" rtl="0">
              <a:lnSpc>
                <a:spcPct val="150000"/>
              </a:lnSpc>
              <a:spcBef>
                <a:spcPts val="0"/>
              </a:spcBef>
              <a:buSzPct val="100000"/>
              <a:buAutoNum type="arabicPeriod"/>
            </a:pPr>
            <a:r>
              <a:rPr b="1" lang="en" sz="1800"/>
              <a:t>What: </a:t>
            </a:r>
            <a:r>
              <a:rPr lang="en" sz="1800"/>
              <a:t>Teacher Handbook</a:t>
            </a:r>
          </a:p>
          <a:p>
            <a:pPr indent="-342900" lvl="0" marL="457200" rtl="0">
              <a:lnSpc>
                <a:spcPct val="150000"/>
              </a:lnSpc>
              <a:spcBef>
                <a:spcPts val="0"/>
              </a:spcBef>
              <a:buSzPct val="100000"/>
              <a:buAutoNum type="arabicPeriod"/>
            </a:pPr>
            <a:r>
              <a:rPr b="1" lang="en" sz="1800"/>
              <a:t>How: </a:t>
            </a:r>
            <a:r>
              <a:rPr lang="en" sz="1800"/>
              <a:t>Gather, alert, address, follow up</a:t>
            </a:r>
            <a:r>
              <a:rPr b="1" lang="en" sz="1800"/>
              <a:t> </a:t>
            </a:r>
          </a:p>
          <a:p>
            <a:pPr indent="-342900" lvl="0" marL="457200" rtl="0">
              <a:lnSpc>
                <a:spcPct val="150000"/>
              </a:lnSpc>
              <a:spcBef>
                <a:spcPts val="0"/>
              </a:spcBef>
              <a:buSzPct val="100000"/>
              <a:buAutoNum type="arabicPeriod"/>
            </a:pPr>
            <a:r>
              <a:rPr b="1" lang="en" sz="1800"/>
              <a:t>Q&amp;A: </a:t>
            </a:r>
            <a:r>
              <a:rPr lang="en" sz="1800"/>
              <a:t>Teacher Handbook contents</a:t>
            </a:r>
          </a:p>
          <a:p>
            <a:pPr indent="-342900" lvl="0" marL="457200" rtl="0">
              <a:lnSpc>
                <a:spcPct val="150000"/>
              </a:lnSpc>
              <a:spcBef>
                <a:spcPts val="0"/>
              </a:spcBef>
              <a:buSzPct val="100000"/>
              <a:buAutoNum type="arabicPeriod"/>
            </a:pPr>
            <a:r>
              <a:rPr lang="en" sz="1800"/>
              <a:t>Reflection and Closing - 5 min</a:t>
            </a:r>
          </a:p>
        </p:txBody>
      </p:sp>
      <p:sp>
        <p:nvSpPr>
          <p:cNvPr id="174" name="Shape 17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WHERE ARE WE NOW?</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90250" y="450150"/>
            <a:ext cx="6367800" cy="4090800"/>
          </a:xfrm>
          <a:prstGeom prst="rect">
            <a:avLst/>
          </a:prstGeom>
        </p:spPr>
        <p:txBody>
          <a:bodyPr anchorCtr="0" anchor="ctr" bIns="91425" lIns="91425" rIns="91425" tIns="91425">
            <a:noAutofit/>
          </a:bodyPr>
          <a:lstStyle/>
          <a:p>
            <a:pPr lvl="0">
              <a:spcBef>
                <a:spcPts val="0"/>
              </a:spcBef>
              <a:buNone/>
            </a:pPr>
            <a:r>
              <a:rPr lang="en"/>
              <a:t>Who are the stakeholders in your classroom?</a:t>
            </a:r>
          </a:p>
          <a:p>
            <a:pPr lvl="0">
              <a:spcBef>
                <a:spcPts val="0"/>
              </a:spcBef>
              <a:buNone/>
            </a:pPr>
            <a:r>
              <a:t/>
            </a:r>
            <a:endParaRPr sz="3600"/>
          </a:p>
          <a:p>
            <a:pPr lvl="0">
              <a:spcBef>
                <a:spcPts val="0"/>
              </a:spcBef>
              <a:buNone/>
            </a:pPr>
            <a:r>
              <a:rPr i="1" lang="en" sz="2400"/>
              <a:t>How often will you interact with them?</a:t>
            </a:r>
          </a:p>
        </p:txBody>
      </p:sp>
      <p:grpSp>
        <p:nvGrpSpPr>
          <p:cNvPr id="180" name="Shape 180"/>
          <p:cNvGrpSpPr/>
          <p:nvPr/>
        </p:nvGrpSpPr>
        <p:grpSpPr>
          <a:xfrm>
            <a:off x="6016750" y="646000"/>
            <a:ext cx="2255100" cy="879900"/>
            <a:chOff x="6308075" y="1565175"/>
            <a:chExt cx="2255100" cy="879900"/>
          </a:xfrm>
        </p:grpSpPr>
        <p:sp>
          <p:nvSpPr>
            <p:cNvPr id="181" name="Shape 181"/>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2" name="Shape 182"/>
            <p:cNvSpPr txBox="1"/>
            <p:nvPr/>
          </p:nvSpPr>
          <p:spPr>
            <a:xfrm>
              <a:off x="63842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COLD CALLING</a:t>
              </a:r>
            </a:p>
          </p:txBody>
        </p:sp>
      </p:gr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